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5"/>
  </p:notesMasterIdLst>
  <p:sldIdLst>
    <p:sldId id="256" r:id="rId2"/>
    <p:sldId id="1174" r:id="rId3"/>
    <p:sldId id="1163" r:id="rId4"/>
    <p:sldId id="1164" r:id="rId5"/>
    <p:sldId id="1165" r:id="rId6"/>
    <p:sldId id="1167" r:id="rId7"/>
    <p:sldId id="1176" r:id="rId8"/>
    <p:sldId id="1173" r:id="rId9"/>
    <p:sldId id="1168" r:id="rId10"/>
    <p:sldId id="1169" r:id="rId11"/>
    <p:sldId id="1171" r:id="rId12"/>
    <p:sldId id="1172" r:id="rId13"/>
    <p:sldId id="117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lqdoV10XR9TwR5GXj77S4A==" hashData="71eyas4RiN0E5JbrcnuRPkWigkqWAB0HRc6EzVAt8fSaFiEUTpOBKd6IeFGndOMFn+cdEcrUhhXEsu4do42esw=="/>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5431B3-73DD-6160-3A38-983F674DE92B}" name="Amber Tanner" initials="AT" userId="9bfcc82cd78f45e2"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93BD0B-18D2-4E7B-8EC3-8AB596544D59}" v="4" dt="2025-12-09T17:56:07.3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54340" autoAdjust="0"/>
  </p:normalViewPr>
  <p:slideViewPr>
    <p:cSldViewPr snapToGrid="0">
      <p:cViewPr varScale="1">
        <p:scale>
          <a:sx n="58" d="100"/>
          <a:sy n="58" d="100"/>
        </p:scale>
        <p:origin x="126" y="60"/>
      </p:cViewPr>
      <p:guideLst/>
    </p:cSldViewPr>
  </p:slideViewPr>
  <p:notesTextViewPr>
    <p:cViewPr>
      <p:scale>
        <a:sx n="1" d="1"/>
        <a:sy n="1" d="1"/>
      </p:scale>
      <p:origin x="0" y="0"/>
    </p:cViewPr>
  </p:notesTextViewPr>
  <p:notesViewPr>
    <p:cSldViewPr snapToGrid="0">
      <p:cViewPr varScale="1">
        <p:scale>
          <a:sx n="81" d="100"/>
          <a:sy n="81" d="100"/>
        </p:scale>
        <p:origin x="10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a Hudson" userId="hHVeuc9Qt6GrzsVwbD1ICp3LNgsDdLaSg8SAI5B2kUc=" providerId="None" clId="Web-{5793BD0B-18D2-4E7B-8EC3-8AB596544D59}"/>
    <pc:docChg chg="modSld">
      <pc:chgData name="Roberta Hudson" userId="hHVeuc9Qt6GrzsVwbD1ICp3LNgsDdLaSg8SAI5B2kUc=" providerId="None" clId="Web-{5793BD0B-18D2-4E7B-8EC3-8AB596544D59}" dt="2025-12-09T17:57:29.501" v="18"/>
      <pc:docMkLst>
        <pc:docMk/>
      </pc:docMkLst>
      <pc:sldChg chg="modSp modNotes">
        <pc:chgData name="Roberta Hudson" userId="hHVeuc9Qt6GrzsVwbD1ICp3LNgsDdLaSg8SAI5B2kUc=" providerId="None" clId="Web-{5793BD0B-18D2-4E7B-8EC3-8AB596544D59}" dt="2025-12-09T17:57:29.501" v="18"/>
        <pc:sldMkLst>
          <pc:docMk/>
          <pc:sldMk cId="2438014253" sldId="1163"/>
        </pc:sldMkLst>
        <pc:spChg chg="mod">
          <ac:chgData name="Roberta Hudson" userId="hHVeuc9Qt6GrzsVwbD1ICp3LNgsDdLaSg8SAI5B2kUc=" providerId="None" clId="Web-{5793BD0B-18D2-4E7B-8EC3-8AB596544D59}" dt="2025-12-09T17:56:07.308" v="2" actId="1076"/>
          <ac:spMkLst>
            <pc:docMk/>
            <pc:sldMk cId="2438014253" sldId="1163"/>
            <ac:spMk id="13" creationId="{8970EA06-112E-5210-8DC2-C63BD4BC52BC}"/>
          </ac:spMkLst>
        </pc:spChg>
      </pc:sldChg>
      <pc:sldChg chg="modSp">
        <pc:chgData name="Roberta Hudson" userId="hHVeuc9Qt6GrzsVwbD1ICp3LNgsDdLaSg8SAI5B2kUc=" providerId="None" clId="Web-{5793BD0B-18D2-4E7B-8EC3-8AB596544D59}" dt="2025-12-09T17:55:20.259" v="1" actId="20577"/>
        <pc:sldMkLst>
          <pc:docMk/>
          <pc:sldMk cId="183372689" sldId="1174"/>
        </pc:sldMkLst>
        <pc:spChg chg="mod">
          <ac:chgData name="Roberta Hudson" userId="hHVeuc9Qt6GrzsVwbD1ICp3LNgsDdLaSg8SAI5B2kUc=" providerId="None" clId="Web-{5793BD0B-18D2-4E7B-8EC3-8AB596544D59}" dt="2025-12-09T17:55:20.259" v="1" actId="20577"/>
          <ac:spMkLst>
            <pc:docMk/>
            <pc:sldMk cId="183372689" sldId="1174"/>
            <ac:spMk id="3" creationId="{CA40FFDD-37C5-1CAA-8025-F0EB70350A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E40DF-2DBD-4BE5-A167-CA1882DAC3E2}" type="datetimeFigureOut">
              <a:rPr lang="en-US" smtClean="0"/>
              <a:t>12/10/2025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55402D-6B1D-45E2-BF08-3E6EC3045B2F}" type="slidenum">
              <a:rPr lang="en-US" smtClean="0"/>
              <a:t>‹#›</a:t>
            </a:fld>
            <a:endParaRPr lang="en-US"/>
          </a:p>
        </p:txBody>
      </p:sp>
    </p:spTree>
    <p:extLst>
      <p:ext uri="{BB962C8B-B14F-4D97-AF65-F5344CB8AC3E}">
        <p14:creationId xmlns:p14="http://schemas.microsoft.com/office/powerpoint/2010/main" val="3027716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This course aims to assist districts in identifying organization methods and strategies as outlined in the Organizing Commissioner Teams Guide (MCS 317) that best suit their units and unit commissioner.  As a result, commissioners will be able to provide better service to their units.</a:t>
            </a:r>
            <a:r>
              <a:rPr lang="en-US" dirty="0">
                <a:effectLst/>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55402D-6B1D-45E2-BF08-3E6EC3045B2F}" type="slidenum">
              <a:rPr lang="en-US" smtClean="0"/>
              <a:t>1</a:t>
            </a:fld>
            <a:endParaRPr lang="en-US"/>
          </a:p>
        </p:txBody>
      </p:sp>
    </p:spTree>
    <p:extLst>
      <p:ext uri="{BB962C8B-B14F-4D97-AF65-F5344CB8AC3E}">
        <p14:creationId xmlns:p14="http://schemas.microsoft.com/office/powerpoint/2010/main" val="720062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Organizing Tasks and Assigning Roles</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With survey insights in hand and priorities validated, the focus now shifts to execution. Begin by refining your master list of objectives — distill each broad goal into smaller, actionable tasks that are easy to assign and track.</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Next, assign roles strategically. This is where knowledge of your team pays off. Matching the right volunteer to the right task based on skills, interests, and availability boosts both morale and effectiveness.</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Finally, promote teamwork. Not every task requires individual effort; many can be done more effectively in groups. Shared responsibility not only enhances productivity but also builds stronger volunteer connections and retention within the district.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25575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None/>
            </a:pPr>
            <a:r>
              <a:rPr lang="en-US" b="1" dirty="0">
                <a:ea typeface="Calibri" panose="020F0502020204030204" pitchFamily="34" charset="0"/>
                <a:cs typeface="Calibri" panose="020F0502020204030204" pitchFamily="34" charset="0"/>
              </a:rPr>
              <a:t>Driving Forward with Clear Vision and Collaboration </a:t>
            </a:r>
          </a:p>
          <a:p>
            <a:pPr marL="0" lvl="0" indent="0" algn="l" rtl="0">
              <a:lnSpc>
                <a:spcPct val="100000"/>
              </a:lnSpc>
              <a:spcBef>
                <a:spcPts val="0"/>
              </a:spcBef>
              <a:spcAft>
                <a:spcPts val="0"/>
              </a:spcAft>
              <a:buNone/>
            </a:pPr>
            <a:r>
              <a:rPr lang="en-US" dirty="0">
                <a:ea typeface="Calibri" panose="020F0502020204030204" pitchFamily="34" charset="0"/>
                <a:cs typeface="Calibri" panose="020F0502020204030204" pitchFamily="34" charset="0"/>
              </a:rPr>
              <a:t>Let’s take a moment and write these down. </a:t>
            </a:r>
          </a:p>
          <a:p>
            <a:pPr marL="457200" lvl="0" indent="-298450" algn="l" rtl="0">
              <a:lnSpc>
                <a:spcPct val="100000"/>
              </a:lnSpc>
              <a:spcBef>
                <a:spcPts val="0"/>
              </a:spcBef>
              <a:spcAft>
                <a:spcPts val="0"/>
              </a:spcAft>
              <a:buSzPts val="1100"/>
              <a:buChar char="●"/>
            </a:pPr>
            <a:r>
              <a:rPr lang="en-US" dirty="0">
                <a:ea typeface="Calibri" panose="020F0502020204030204" pitchFamily="34" charset="0"/>
                <a:cs typeface="Calibri" panose="020F0502020204030204" pitchFamily="34" charset="0"/>
              </a:rPr>
              <a:t>Out of these, what are your top 3 priorities?  Rank them.</a:t>
            </a:r>
          </a:p>
          <a:p>
            <a:pPr marL="457200" lvl="0" indent="-298450" algn="l" rtl="0">
              <a:lnSpc>
                <a:spcPct val="100000"/>
              </a:lnSpc>
              <a:spcBef>
                <a:spcPts val="0"/>
              </a:spcBef>
              <a:spcAft>
                <a:spcPts val="0"/>
              </a:spcAft>
              <a:buSzPts val="1100"/>
              <a:buChar char="●"/>
            </a:pPr>
            <a:r>
              <a:rPr lang="en-US" dirty="0">
                <a:ea typeface="Calibri" panose="020F0502020204030204" pitchFamily="34" charset="0"/>
                <a:cs typeface="Calibri" panose="020F0502020204030204" pitchFamily="34" charset="0"/>
              </a:rPr>
              <a:t>Do these priorities create the biggest impact based on areas of greatest need, immediate urgency, and long-term impact?</a:t>
            </a:r>
          </a:p>
          <a:p>
            <a:pPr marL="457200" lvl="0" indent="-298450" algn="l" rtl="0">
              <a:lnSpc>
                <a:spcPct val="100000"/>
              </a:lnSpc>
              <a:spcBef>
                <a:spcPts val="0"/>
              </a:spcBef>
              <a:spcAft>
                <a:spcPts val="0"/>
              </a:spcAft>
              <a:buSzPts val="1100"/>
              <a:buChar char="●"/>
            </a:pPr>
            <a:r>
              <a:rPr lang="en-US" sz="1200" kern="1200" dirty="0">
                <a:solidFill>
                  <a:schemeClr val="tx1"/>
                </a:solidFill>
                <a:effectLst/>
                <a:ea typeface="+mn-ea"/>
                <a:cs typeface="+mn-cs"/>
              </a:rPr>
              <a:t>As we talk about these priorities and focus on impact, we have to throw out some preconceptions. We no longer say we want one commissioner to serve 3-4 units or that each unit should be visited every month. We’re also facing some hard realities, like we don’t need to prioritize a fun-to-serve, high-functioning unit. We need to prioritize the units that are facing challenges.  </a:t>
            </a:r>
          </a:p>
          <a:p>
            <a:pPr marL="457200" lvl="0" indent="-298450" algn="l" rtl="0">
              <a:lnSpc>
                <a:spcPct val="100000"/>
              </a:lnSpc>
              <a:spcBef>
                <a:spcPts val="0"/>
              </a:spcBef>
              <a:spcAft>
                <a:spcPts val="0"/>
              </a:spcAft>
              <a:buSzPts val="1100"/>
              <a:buChar char="●"/>
            </a:pPr>
            <a:r>
              <a:rPr lang="en-US" dirty="0">
                <a:ea typeface="Calibri" panose="020F0502020204030204" pitchFamily="34" charset="0"/>
                <a:cs typeface="Calibri" panose="020F0502020204030204" pitchFamily="34" charset="0"/>
              </a:rPr>
              <a:t>Does this change how we prioritize needs?</a:t>
            </a:r>
          </a:p>
          <a:p>
            <a:pPr marL="158750" lvl="0" indent="0" algn="l" rtl="0">
              <a:lnSpc>
                <a:spcPct val="100000"/>
              </a:lnSpc>
              <a:spcBef>
                <a:spcPts val="0"/>
              </a:spcBef>
              <a:spcAft>
                <a:spcPts val="0"/>
              </a:spcAft>
              <a:buSzPts val="1100"/>
              <a:buNone/>
            </a:pPr>
            <a:endParaRPr lang="en-US" dirty="0">
              <a:ea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SzPts val="1100"/>
              <a:buNone/>
            </a:pPr>
            <a:r>
              <a:rPr lang="en-US" dirty="0">
                <a:ea typeface="Calibri" panose="020F0502020204030204" pitchFamily="34" charset="0"/>
                <a:cs typeface="Calibri" panose="020F0502020204030204" pitchFamily="34" charset="0"/>
              </a:rPr>
              <a:t>Let’s take a moment to share our top needs for districts/councils</a:t>
            </a:r>
            <a:r>
              <a:rPr lang="en-US" dirty="0">
                <a:latin typeface="Calibri" panose="020F0502020204030204" pitchFamily="34" charset="0"/>
                <a:ea typeface="Calibri" panose="020F0502020204030204" pitchFamily="34" charset="0"/>
                <a:cs typeface="Calibri" panose="020F0502020204030204" pitchFamily="34" charset="0"/>
              </a:rPr>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76110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59679"/>
          </a:xfrm>
        </p:spPr>
        <p:txBody>
          <a:bodyPr/>
          <a:lstStyle/>
          <a:p>
            <a:pPr marL="0" lvl="0" indent="0" algn="l" rtl="0">
              <a:lnSpc>
                <a:spcPct val="100000"/>
              </a:lnSpc>
              <a:spcBef>
                <a:spcPts val="0"/>
              </a:spcBef>
              <a:spcAft>
                <a:spcPts val="0"/>
              </a:spcAft>
              <a:buSzPts val="1100"/>
              <a:buNone/>
            </a:pPr>
            <a:r>
              <a:rPr lang="en-US" b="1" dirty="0">
                <a:latin typeface="Calibri" panose="020F0502020204030204" pitchFamily="34" charset="0"/>
                <a:ea typeface="Calibri" panose="020F0502020204030204" pitchFamily="34" charset="0"/>
                <a:cs typeface="Calibri" panose="020F0502020204030204" pitchFamily="34" charset="0"/>
              </a:rPr>
              <a:t>In Summary </a:t>
            </a:r>
          </a:p>
          <a:p>
            <a:pPr marL="457200" marR="0" lvl="0" indent="-298450" algn="l" defTabSz="914400" rtl="0" eaLnBrk="1" fontAlgn="auto" latinLnBrk="0" hangingPunct="1">
              <a:lnSpc>
                <a:spcPct val="100000"/>
              </a:lnSpc>
              <a:spcBef>
                <a:spcPts val="0"/>
              </a:spcBef>
              <a:spcAft>
                <a:spcPts val="0"/>
              </a:spcAft>
              <a:buClrTx/>
              <a:buSzPts val="1100"/>
              <a:buFontTx/>
              <a:buChar char="●"/>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Unified Vision:</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Stay aligned on overarching goals and keep service impact front and center.</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58750" lvl="0" indent="0" algn="l" rtl="0">
              <a:lnSpc>
                <a:spcPct val="100000"/>
              </a:lnSpc>
              <a:spcBef>
                <a:spcPts val="0"/>
              </a:spcBef>
              <a:spcAft>
                <a:spcPts val="0"/>
              </a:spcAft>
              <a:buSzPts val="1100"/>
              <a:buNone/>
            </a:pPr>
            <a:r>
              <a:rPr lang="en-US" dirty="0">
                <a:latin typeface="Calibri" panose="020F0502020204030204" pitchFamily="34" charset="0"/>
                <a:ea typeface="Calibri" panose="020F0502020204030204" pitchFamily="34" charset="0"/>
                <a:cs typeface="Calibri" panose="020F0502020204030204" pitchFamily="34" charset="0"/>
              </a:rPr>
              <a:t>As we wrap up, it's essential to bring everything together under a unified vision. By keeping our service impact at the forefront, we ensure that all initiatives and actions contribute to meaningful progress.</a:t>
            </a:r>
          </a:p>
          <a:p>
            <a:pPr marL="457200" lvl="0" indent="-228600" algn="l" rtl="0">
              <a:lnSpc>
                <a:spcPct val="100000"/>
              </a:lnSpc>
              <a:spcBef>
                <a:spcPts val="0"/>
              </a:spcBef>
              <a:spcAft>
                <a:spcPts val="0"/>
              </a:spcAft>
              <a:buSzPts val="110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457200" lvl="0" indent="-298450" algn="l" rtl="0">
              <a:lnSpc>
                <a:spcPct val="100000"/>
              </a:lnSpc>
              <a:spcBef>
                <a:spcPts val="0"/>
              </a:spcBef>
              <a:spcAft>
                <a:spcPts val="0"/>
              </a:spcAft>
              <a:buSzPts val="1100"/>
              <a:buChar cha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Strategic Execution:</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Leverage data, defined tasks, and optimal volunteer assignments for efficiency</a:t>
            </a:r>
          </a:p>
          <a:p>
            <a:pPr marL="158750" lvl="0" indent="0" algn="l" rtl="0">
              <a:lnSpc>
                <a:spcPct val="100000"/>
              </a:lnSpc>
              <a:spcBef>
                <a:spcPts val="0"/>
              </a:spcBef>
              <a:spcAft>
                <a:spcPts val="0"/>
              </a:spcAft>
              <a:buSzPts val="1100"/>
              <a:buNone/>
            </a:pPr>
            <a:r>
              <a:rPr lang="en-US" dirty="0">
                <a:latin typeface="Calibri" panose="020F0502020204030204" pitchFamily="34" charset="0"/>
                <a:ea typeface="Calibri" panose="020F0502020204030204" pitchFamily="34" charset="0"/>
                <a:cs typeface="Calibri" panose="020F0502020204030204" pitchFamily="34" charset="0"/>
              </a:rPr>
              <a:t>Strategic execution is the engine behind this vision. Through thoughtful analysis of gaps, creation of actionable tasks, and strategic volunteer assignment, we drive efficiency and effectiveness across all unit service levels.</a:t>
            </a:r>
          </a:p>
          <a:p>
            <a:pPr marL="457200" lvl="0" indent="-228600" algn="l" rtl="0">
              <a:lnSpc>
                <a:spcPct val="100000"/>
              </a:lnSpc>
              <a:spcBef>
                <a:spcPts val="0"/>
              </a:spcBef>
              <a:spcAft>
                <a:spcPts val="0"/>
              </a:spcAft>
              <a:buSzPts val="110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457200" marR="0" lvl="0" indent="-298450" algn="l" defTabSz="914400" rtl="0" eaLnBrk="1" fontAlgn="auto" latinLnBrk="0" hangingPunct="1">
              <a:lnSpc>
                <a:spcPct val="100000"/>
              </a:lnSpc>
              <a:spcBef>
                <a:spcPts val="0"/>
              </a:spcBef>
              <a:spcAft>
                <a:spcPts val="0"/>
              </a:spcAft>
              <a:buClrTx/>
              <a:buSzPts val="1100"/>
              <a:buFontTx/>
              <a:buChar char="●"/>
              <a:tabLst/>
              <a:defRP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Celebrate Progress:</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Recognize achievements, foster morale, and continually refine service strategies.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58750" lvl="0" indent="0" algn="l" rtl="0">
              <a:lnSpc>
                <a:spcPct val="100000"/>
              </a:lnSpc>
              <a:spcBef>
                <a:spcPts val="0"/>
              </a:spcBef>
              <a:spcAft>
                <a:spcPts val="0"/>
              </a:spcAft>
              <a:buSzPts val="1100"/>
              <a:buNone/>
            </a:pPr>
            <a:r>
              <a:rPr lang="en-US" dirty="0">
                <a:latin typeface="Calibri" panose="020F0502020204030204" pitchFamily="34" charset="0"/>
                <a:ea typeface="Calibri" panose="020F0502020204030204" pitchFamily="34" charset="0"/>
                <a:cs typeface="Calibri" panose="020F0502020204030204" pitchFamily="34" charset="0"/>
              </a:rPr>
              <a:t>Finally, don't forget to celebrate progress. Recognizing achievements boosts morale, reinforces commitment, and builds a resilient culture of service. Regular reflection and refinement will ensure that unit service remains dynamic, responsive, and impactful for years to come.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32404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55402D-6B1D-45E2-BF08-3E6EC3045B2F}" type="slidenum">
              <a:rPr lang="en-US" smtClean="0"/>
              <a:t>13</a:t>
            </a:fld>
            <a:endParaRPr lang="en-US"/>
          </a:p>
        </p:txBody>
      </p:sp>
    </p:spTree>
    <p:extLst>
      <p:ext uri="{BB962C8B-B14F-4D97-AF65-F5344CB8AC3E}">
        <p14:creationId xmlns:p14="http://schemas.microsoft.com/office/powerpoint/2010/main" val="2203565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By the end of this session, participants should be able to…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dirty="0">
                <a:latin typeface="Calibri" panose="020F0502020204030204" pitchFamily="34" charset="0"/>
                <a:ea typeface="Calibri" panose="020F0502020204030204" pitchFamily="34" charset="0"/>
                <a:cs typeface="Calibri" panose="020F0502020204030204" pitchFamily="34" charset="0"/>
              </a:rPr>
              <a:t>Align</a:t>
            </a:r>
            <a:r>
              <a:rPr lang="en-US" sz="1200" dirty="0">
                <a:latin typeface="Calibri" panose="020F0502020204030204" pitchFamily="34" charset="0"/>
                <a:ea typeface="Calibri" panose="020F0502020204030204" pitchFamily="34" charset="0"/>
                <a:cs typeface="Calibri" panose="020F0502020204030204" pitchFamily="34" charset="0"/>
              </a:rPr>
              <a:t>: service initiatives with overarching goals</a:t>
            </a:r>
          </a:p>
          <a:p>
            <a:pPr marL="171450" indent="-171450">
              <a:buFont typeface="Arial" panose="020B0604020202020204" pitchFamily="34" charset="0"/>
              <a:buChar char="•"/>
            </a:pPr>
            <a:r>
              <a:rPr lang="en-US" sz="1200" b="1" dirty="0">
                <a:latin typeface="Calibri" panose="020F0502020204030204" pitchFamily="34" charset="0"/>
                <a:ea typeface="Calibri" panose="020F0502020204030204" pitchFamily="34" charset="0"/>
                <a:cs typeface="Calibri" panose="020F0502020204030204" pitchFamily="34" charset="0"/>
              </a:rPr>
              <a:t>Utilize:</a:t>
            </a:r>
            <a:r>
              <a:rPr lang="en-US" sz="1200" dirty="0">
                <a:latin typeface="Calibri" panose="020F0502020204030204" pitchFamily="34" charset="0"/>
                <a:ea typeface="Calibri" panose="020F0502020204030204" pitchFamily="34" charset="0"/>
                <a:cs typeface="Calibri" panose="020F0502020204030204" pitchFamily="34" charset="0"/>
              </a:rPr>
              <a:t> data to make informed decisions</a:t>
            </a:r>
          </a:p>
          <a:p>
            <a:pPr marL="171450" indent="-171450">
              <a:buFont typeface="Arial" panose="020B0604020202020204" pitchFamily="34" charset="0"/>
              <a:buChar char="•"/>
            </a:pPr>
            <a:r>
              <a:rPr lang="en-US" sz="1200" b="1" dirty="0">
                <a:latin typeface="Calibri" panose="020F0502020204030204" pitchFamily="34" charset="0"/>
                <a:ea typeface="Calibri" panose="020F0502020204030204" pitchFamily="34" charset="0"/>
                <a:cs typeface="Calibri" panose="020F0502020204030204" pitchFamily="34" charset="0"/>
              </a:rPr>
              <a:t>Empower</a:t>
            </a:r>
            <a:r>
              <a:rPr lang="en-US" sz="1200" dirty="0">
                <a:latin typeface="Calibri" panose="020F0502020204030204" pitchFamily="34" charset="0"/>
                <a:ea typeface="Calibri" panose="020F0502020204030204" pitchFamily="34" charset="0"/>
                <a:cs typeface="Calibri" panose="020F0502020204030204" pitchFamily="34" charset="0"/>
              </a:rPr>
              <a:t>: volunteers through collaboration </a:t>
            </a:r>
          </a:p>
          <a:p>
            <a:endParaRPr lang="en-US" dirty="0"/>
          </a:p>
        </p:txBody>
      </p:sp>
      <p:sp>
        <p:nvSpPr>
          <p:cNvPr id="4" name="Slide Number Placeholder 3"/>
          <p:cNvSpPr>
            <a:spLocks noGrp="1"/>
          </p:cNvSpPr>
          <p:nvPr>
            <p:ph type="sldNum" sz="quarter" idx="5"/>
          </p:nvPr>
        </p:nvSpPr>
        <p:spPr/>
        <p:txBody>
          <a:bodyPr/>
          <a:lstStyle/>
          <a:p>
            <a:fld id="{B655402D-6B1D-45E2-BF08-3E6EC3045B2F}" type="slidenum">
              <a:rPr lang="en-US" smtClean="0"/>
              <a:t>2</a:t>
            </a:fld>
            <a:endParaRPr lang="en-US"/>
          </a:p>
        </p:txBody>
      </p:sp>
    </p:spTree>
    <p:extLst>
      <p:ext uri="{BB962C8B-B14F-4D97-AF65-F5344CB8AC3E}">
        <p14:creationId xmlns:p14="http://schemas.microsoft.com/office/powerpoint/2010/main" val="323996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b="1" dirty="0">
                <a:latin typeface="Calibri" panose="020F0502020204030204" pitchFamily="34" charset="0"/>
                <a:ea typeface="Calibri" panose="020F0502020204030204" pitchFamily="34" charset="0"/>
                <a:cs typeface="Calibri" panose="020F0502020204030204" pitchFamily="34" charset="0"/>
              </a:rPr>
              <a:t>Identifying and Meeting Unit Needs </a:t>
            </a:r>
          </a:p>
          <a:p>
            <a:pPr marL="457200" indent="-298450">
              <a:buSzPts val="1100"/>
              <a:buChar char="●"/>
            </a:pPr>
            <a:r>
              <a:rPr lang="en-US" dirty="0">
                <a:latin typeface="Calibri"/>
                <a:ea typeface="Calibri"/>
                <a:cs typeface="Calibri"/>
              </a:rPr>
              <a:t>To begin, it's essential to set the stage for why it matters that we define unit service needs. This process aligns initiatives with long-term impact goals, ensuring every effort contributes toward broader objectives.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By focusing on vision, we ensure all actions resonate with organizational aspirations. Meanwhile, data-driven decision-making minimizes guesswork, offering clarity and strategic direction through surveys and gap analysis.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Finally, fostering a team-oriented culture empowers volunteers, driving collaboration and optimizing resource use. Together, these pillars create a dynamic framework for effective and impactful unit service management.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9291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Clarifying Vision and Goals</a:t>
            </a:r>
          </a:p>
          <a:p>
            <a:pPr marL="457200" lvl="0" indent="-298450" algn="l" rtl="0">
              <a:lnSpc>
                <a:spcPct val="100000"/>
              </a:lnSpc>
              <a:spcBef>
                <a:spcPts val="0"/>
              </a:spcBef>
              <a:spcAft>
                <a:spcPts val="0"/>
              </a:spcAft>
              <a:buSzPts val="1100"/>
              <a:buChar char="●"/>
            </a:pPr>
            <a:r>
              <a:rPr lang="en-US" b="1" dirty="0">
                <a:latin typeface="Calibri" panose="020F0502020204030204" pitchFamily="34" charset="0"/>
                <a:ea typeface="Calibri" panose="020F0502020204030204" pitchFamily="34" charset="0"/>
                <a:cs typeface="Calibri" panose="020F0502020204030204" pitchFamily="34" charset="0"/>
              </a:rPr>
              <a:t>Define Vision</a:t>
            </a:r>
            <a:r>
              <a:rPr lang="en-US" dirty="0">
                <a:latin typeface="Calibri" panose="020F0502020204030204" pitchFamily="34" charset="0"/>
                <a:ea typeface="Calibri" panose="020F0502020204030204" pitchFamily="34" charset="0"/>
                <a:cs typeface="Calibri" panose="020F0502020204030204" pitchFamily="34" charset="0"/>
              </a:rPr>
              <a:t>: Clarifying the vision and goals is the cornerstone of any strategic service plan.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Begin by defining the ultimate impact and the values your unit aims to uphold. This vision will act as the compass, guiding all future decisions and actions. </a:t>
            </a:r>
          </a:p>
          <a:p>
            <a:pPr marL="457200" lvl="0" indent="-298450" algn="l" rtl="0">
              <a:lnSpc>
                <a:spcPct val="100000"/>
              </a:lnSpc>
              <a:spcBef>
                <a:spcPts val="0"/>
              </a:spcBef>
              <a:spcAft>
                <a:spcPts val="0"/>
              </a:spcAft>
              <a:buSzPts val="1100"/>
              <a:buChar cha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Set SMART Goals:</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Develop Specific, Measurable, Achievable, Relevant, and Time-bound objectives.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Next, translate this vision into SMART goals. These should be specific enough to offer direction, measurable to track progress, achievable within your resources, relevant to the unit’s mission, and time-bound to create accountability. </a:t>
            </a:r>
          </a:p>
          <a:p>
            <a:pPr marL="457200" lvl="0" indent="-298450" algn="l" rtl="0">
              <a:lnSpc>
                <a:spcPct val="100000"/>
              </a:lnSpc>
              <a:spcBef>
                <a:spcPts val="0"/>
              </a:spcBef>
              <a:spcAft>
                <a:spcPts val="0"/>
              </a:spcAft>
              <a:buSzPts val="1100"/>
              <a:buChar char="●"/>
            </a:pPr>
            <a:r>
              <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Focus on Impact:</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Prioritize initiatives that tangibly advance community engagement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Lastly, keeping the focus on impact ensures initiatives are designed not for activity’s sake, but to generate meaningful engagement and measurable community service impact.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78674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Identifying Gaps and Priorities </a:t>
            </a:r>
            <a:endParaRPr kumimoji="0" lang="en-US" b="0" i="0" u="none" strike="noStrike" kern="1200" cap="none" spc="0" normalizeH="0" baseline="0" dirty="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None/>
            </a:pPr>
            <a:r>
              <a:rPr kumimoji="0" lang="en-US"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Resource Gaps:</a:t>
            </a: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Identify missing skills, abilities, and roles needed.</a:t>
            </a:r>
          </a:p>
          <a:p>
            <a:pPr marL="0" lvl="0" indent="0" algn="l" rtl="0">
              <a:lnSpc>
                <a:spcPct val="100000"/>
              </a:lnSpc>
              <a:spcBef>
                <a:spcPts val="0"/>
              </a:spcBef>
              <a:spcAft>
                <a:spcPts val="0"/>
              </a:spcAft>
              <a:buNone/>
            </a:pPr>
            <a:r>
              <a:rPr kumimoji="0" lang="en-US"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Prioritize Needs:</a:t>
            </a: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Rank needs by impact areas and underserved regions.</a:t>
            </a:r>
          </a:p>
          <a:p>
            <a:pPr marL="0" lvl="0" indent="0" algn="l" rtl="0">
              <a:lnSpc>
                <a:spcPct val="100000"/>
              </a:lnSpc>
              <a:spcBef>
                <a:spcPts val="0"/>
              </a:spcBef>
              <a:spcAft>
                <a:spcPts val="0"/>
              </a:spcAft>
              <a:buNone/>
            </a:pPr>
            <a:r>
              <a:rPr kumimoji="0" lang="en-US"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Optimize Resources:</a:t>
            </a: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 Realign underutilized personnel to address priority gaps.</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Once the vision and goals are clear, the next step is assessing what is needed to achieve them. Identifying resource gaps involves analyzing existing capabilities and pinpointing missing skills or roles essential for service delivery. </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This might include language skills, leadership roles, or specialized knowledge. </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Prioritizing needs ensures resources are allocated where they will have the most impact, especially in underserved areas. Finally, optimizing resources means strategically aligning available personnel to fill priority gaps, ensuring every team member contributes effectively. Together, these actions provide a targeted and efficient approach to meeting service needs.</a:t>
            </a:r>
          </a:p>
          <a:p>
            <a:pPr marL="171450" lvl="0" indent="-171450" algn="l" rtl="0">
              <a:lnSpc>
                <a:spcPct val="100000"/>
              </a:lnSpc>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Take a moment and write down what your district’s top 5 needs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23949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b="1" dirty="0">
                <a:latin typeface="Calibri" panose="020F0502020204030204" pitchFamily="34" charset="0"/>
                <a:ea typeface="Calibri" panose="020F0502020204030204" pitchFamily="34" charset="0"/>
                <a:cs typeface="Calibri" panose="020F0502020204030204" pitchFamily="34" charset="0"/>
              </a:rPr>
              <a:t>From Lists to Action Plans</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First, let's take some time and go through the Understanding Your District Survey. Each of you should take the time to do this for your own district back home.  Please read the instructions carefully</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Putting your plan into practice is where strategy becomes reality. Start by thoroughly analyzing survey results—look for recurring gaps and insights that might not be obvious at first glance. This analysis will guide your approach and help prioritize efforts.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Next, break down larger goals into smaller, manageable tasks that can be delegated easily. Avoid overwhelming volunteers by making assignments clear and achievable. </a:t>
            </a:r>
          </a:p>
          <a:p>
            <a:pPr marL="457200" lvl="0" indent="-298450" algn="l" rtl="0">
              <a:lnSpc>
                <a:spcPct val="100000"/>
              </a:lnSpc>
              <a:spcBef>
                <a:spcPts val="0"/>
              </a:spcBef>
              <a:spcAft>
                <a:spcPts val="0"/>
              </a:spcAft>
              <a:buSzPts val="1100"/>
              <a:buChar char="●"/>
            </a:pPr>
            <a:r>
              <a:rPr lang="en-US" dirty="0">
                <a:latin typeface="Calibri" panose="020F0502020204030204" pitchFamily="34" charset="0"/>
                <a:ea typeface="Calibri" panose="020F0502020204030204" pitchFamily="34" charset="0"/>
                <a:cs typeface="Calibri" panose="020F0502020204030204" pitchFamily="34" charset="0"/>
              </a:rPr>
              <a:t>Finally, leverage team dynamics. Assign volunteers based on their strengths and availability, and encourage collaboration to foster a sense of ownership and collective achievement.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97232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Understanding Your District Survey</a:t>
            </a:r>
          </a:p>
          <a:p>
            <a:r>
              <a:rPr lang="en-US" dirty="0">
                <a:latin typeface="Calibri" panose="020F0502020204030204" pitchFamily="34" charset="0"/>
                <a:ea typeface="Calibri" panose="020F0502020204030204" pitchFamily="34" charset="0"/>
                <a:cs typeface="Calibri" panose="020F0502020204030204" pitchFamily="34" charset="0"/>
              </a:rPr>
              <a:t>This document is found on the Commissioner Recruiting and Retention page.  It aims to assist districts in identifying the organizational methods and strategies outlined in the Organizing Commissioner Teams Guide (MCS 317) that best suit their units and unit commissioners.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This document may be used by a single administrative commissioner, a group of administrative commissioners for a district or council, or a group of commissioners (both unit and administrative). To maximize results, commissioners taking this survey should be well-informed about the district’s characteristics and composition.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Our activity today will use this survey to help familiarize you with this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200" b="1" i="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Have the class scan the QR code on the slide</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5C86D05-5A9F-4635-B280-3E6893203396}" type="slidenum">
              <a:rPr lang="en-US" smtClean="0"/>
              <a:t>7</a:t>
            </a:fld>
            <a:endParaRPr lang="en-US"/>
          </a:p>
        </p:txBody>
      </p:sp>
    </p:spTree>
    <p:extLst>
      <p:ext uri="{BB962C8B-B14F-4D97-AF65-F5344CB8AC3E}">
        <p14:creationId xmlns:p14="http://schemas.microsoft.com/office/powerpoint/2010/main" val="2090342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27075"/>
            <a:ext cx="5486400" cy="3086100"/>
          </a:xfrm>
        </p:spPr>
      </p:sp>
      <p:sp>
        <p:nvSpPr>
          <p:cNvPr id="3" name="Notes Placeholder 2"/>
          <p:cNvSpPr>
            <a:spLocks noGrp="1"/>
          </p:cNvSpPr>
          <p:nvPr>
            <p:ph type="body" idx="1"/>
          </p:nvPr>
        </p:nvSpPr>
        <p:spPr>
          <a:xfrm>
            <a:off x="685800" y="4061361"/>
            <a:ext cx="5486400" cy="4623851"/>
          </a:xfrm>
        </p:spPr>
        <p:txBody>
          <a:bodyPr/>
          <a:lstStyle/>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Understanding Your District Survey Activity – 25 minutes</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Handout: DCS 517 - Understanding Your District Survey and take 20 minutes to review.</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Handout: DCS 517 – District Scenarios – 1 per person</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Form small discussion groups of 3-5 persons, assigning them one of the scenarios.  Their task is to identify priority needs and gaps using the Organization Method and Strategy Survey.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r>
              <a:rPr lang="en-US" sz="1200" b="1" kern="1200" baseline="30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t>
            </a: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survey – Organizational Method: </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Read each question in the far-left “Questions” column and apply that answer (A or B) for each of the following columns (e.g., Geographic). </a:t>
            </a: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Once all answers are entered on the page, calculate the total for each column by adding the values vertically. Please note there are some negative values (emphasized by red text and italics). 3) Add page totals together. </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2nd survey – Organizational Strategy:</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Identify the highest two or three scores for each survey. The higher the column scores, the higher the potential to use various methods and strategies locally. </a:t>
            </a: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Consider reading the sections for the two or three highest-scoring methods and strategies from the “Organizing Commissioner Teams” Guide.</a:t>
            </a:r>
          </a:p>
          <a:p>
            <a:pPr lvl="0"/>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Debrief on – Slide 9</a:t>
            </a:r>
          </a:p>
        </p:txBody>
      </p:sp>
      <p:sp>
        <p:nvSpPr>
          <p:cNvPr id="4" name="Slide Number Placeholder 3"/>
          <p:cNvSpPr>
            <a:spLocks noGrp="1"/>
          </p:cNvSpPr>
          <p:nvPr>
            <p:ph type="sldNum" sz="quarter" idx="5"/>
          </p:nvPr>
        </p:nvSpPr>
        <p:spPr/>
        <p:txBody>
          <a:bodyPr/>
          <a:lstStyle/>
          <a:p>
            <a:fld id="{B655402D-6B1D-45E2-BF08-3E6EC3045B2F}" type="slidenum">
              <a:rPr lang="en-US" smtClean="0"/>
              <a:t>8</a:t>
            </a:fld>
            <a:endParaRPr lang="en-US"/>
          </a:p>
        </p:txBody>
      </p:sp>
    </p:spTree>
    <p:extLst>
      <p:ext uri="{BB962C8B-B14F-4D97-AF65-F5344CB8AC3E}">
        <p14:creationId xmlns:p14="http://schemas.microsoft.com/office/powerpoint/2010/main" val="1359711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37808"/>
          </a:xfrm>
        </p:spPr>
        <p:txBody>
          <a:bodyPr/>
          <a:lstStyle/>
          <a:p>
            <a:pPr marL="0" lvl="0" algn="l" rtl="0">
              <a:lnSpc>
                <a:spcPct val="100000"/>
              </a:lnSpc>
              <a:spcBef>
                <a:spcPts val="0"/>
              </a:spcBef>
              <a:spcAft>
                <a:spcPts val="0"/>
              </a:spcAft>
              <a:buSzPts val="1100"/>
              <a:buNone/>
            </a:pPr>
            <a:r>
              <a:rPr lang="en-US" b="1" dirty="0">
                <a:latin typeface="Calibri" panose="020F0502020204030204" pitchFamily="34" charset="0"/>
                <a:ea typeface="Calibri" panose="020F0502020204030204" pitchFamily="34" charset="0"/>
                <a:cs typeface="Calibri" panose="020F0502020204030204" pitchFamily="34" charset="0"/>
              </a:rPr>
              <a:t>Understanding Feedback and Revealing Gap – (debrief from slide 8 activity)</a:t>
            </a: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sym typeface="Proxima Nova"/>
              </a:rPr>
              <a:t>.</a:t>
            </a:r>
          </a:p>
          <a:p>
            <a:pPr marL="171450" marR="0" lvl="1" indent="-171450" algn="l" defTabSz="914400" rtl="0" eaLnBrk="1" fontAlgn="auto" latinLnBrk="0" hangingPunct="1">
              <a:lnSpc>
                <a:spcPct val="100000"/>
              </a:lnSpc>
              <a:spcBef>
                <a:spcPts val="1200"/>
              </a:spcBef>
              <a:spcAft>
                <a:spcPts val="0"/>
              </a:spcAft>
              <a:buClr>
                <a:srgbClr val="616161"/>
              </a:buClr>
              <a:buSzPts val="13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Survey data is a goldmine for identifying both explicit and hidden needs within your district. Begin by facilitating group discussions with commissioners and volunteers to interpret responses collaboratively. This encourages diverse perspectives and reveals trends that may not surface through individual analysis. </a:t>
            </a:r>
          </a:p>
          <a:p>
            <a:pPr marL="171450" marR="0" lvl="1" indent="-171450" algn="l" defTabSz="914400" rtl="0" eaLnBrk="1" fontAlgn="auto" latinLnBrk="0" hangingPunct="1">
              <a:lnSpc>
                <a:spcPct val="100000"/>
              </a:lnSpc>
              <a:spcBef>
                <a:spcPts val="1200"/>
              </a:spcBef>
              <a:spcAft>
                <a:spcPts val="0"/>
              </a:spcAft>
              <a:buClr>
                <a:srgbClr val="616161"/>
              </a:buClr>
              <a:buSzPts val="13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Next, dig deeper to identify hidden gaps—these are often the overlooked areas that can significantly impact service delivery if addressed. </a:t>
            </a:r>
          </a:p>
          <a:p>
            <a:pPr marL="171450" lvl="1" indent="-171450">
              <a:spcBef>
                <a:spcPts val="1200"/>
              </a:spcBef>
              <a:buClr>
                <a:srgbClr val="616161"/>
              </a:buClr>
              <a:buSzPts val="1300"/>
              <a:buFont typeface="Arial" panose="020B0604020202020204" pitchFamily="34" charset="0"/>
              <a:buChar char="•"/>
              <a:defRPr/>
            </a:pPr>
            <a:r>
              <a:rPr lang="en-US" dirty="0">
                <a:latin typeface="Calibri" panose="020F0502020204030204" pitchFamily="34" charset="0"/>
                <a:ea typeface="Calibri" panose="020F0502020204030204" pitchFamily="34" charset="0"/>
                <a:cs typeface="Calibri" panose="020F0502020204030204" pitchFamily="34" charset="0"/>
              </a:rPr>
              <a:t>Finally, validate your priorities. Cross-reference these new insights against existing goals to ensure alignment, and ensure that every action step supports the most urgent and relevant unit service needs.</a:t>
            </a:r>
          </a:p>
          <a:p>
            <a:pPr marL="457200" lvl="0" algn="l" rtl="0">
              <a:lnSpc>
                <a:spcPct val="100000"/>
              </a:lnSpc>
              <a:spcBef>
                <a:spcPts val="0"/>
              </a:spcBef>
              <a:spcAft>
                <a:spcPts val="0"/>
              </a:spcAft>
              <a:buSzPts val="1100"/>
              <a:buFontTx/>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algn="l" rtl="0">
              <a:lnSpc>
                <a:spcPct val="100000"/>
              </a:lnSpc>
              <a:spcBef>
                <a:spcPts val="0"/>
              </a:spcBef>
              <a:spcAft>
                <a:spcPts val="0"/>
              </a:spcAft>
              <a:buSzPts val="1100"/>
              <a:buFontTx/>
              <a:buNone/>
            </a:pPr>
            <a:r>
              <a:rPr lang="en-US" dirty="0">
                <a:latin typeface="Calibri" panose="020F0502020204030204" pitchFamily="34" charset="0"/>
                <a:ea typeface="Calibri" panose="020F0502020204030204" pitchFamily="34" charset="0"/>
                <a:cs typeface="Calibri" panose="020F0502020204030204" pitchFamily="34" charset="0"/>
              </a:rPr>
              <a:t>For your survey results… did you find a new piece of information you didn’t consider before? Take a few moments to discuss.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0B40BC-3393-414D-98EA-668F28C234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712989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B85EF6C6-A207-CFBE-FAA8-DA48B2D3C9F0}"/>
              </a:ext>
            </a:extLst>
          </p:cNvPr>
          <p:cNvSpPr txBox="1"/>
          <p:nvPr userDrawn="1"/>
        </p:nvSpPr>
        <p:spPr>
          <a:xfrm>
            <a:off x="6818199" y="128093"/>
            <a:ext cx="4049548" cy="830997"/>
          </a:xfrm>
          <a:prstGeom prst="rect">
            <a:avLst/>
          </a:prstGeom>
          <a:noFill/>
        </p:spPr>
        <p:txBody>
          <a:bodyPr wrap="square" rtlCol="0">
            <a:spAutoFit/>
          </a:bodyPr>
          <a:lstStyle/>
          <a:p>
            <a:pPr algn="r"/>
            <a:r>
              <a:rPr lang="en-US" sz="2400" b="1" dirty="0">
                <a:solidFill>
                  <a:schemeClr val="bg1"/>
                </a:solidFill>
              </a:rPr>
              <a:t>College of Commissioner Science</a:t>
            </a:r>
          </a:p>
        </p:txBody>
      </p:sp>
      <p:pic>
        <p:nvPicPr>
          <p:cNvPr id="8" name="Picture 7">
            <a:extLst>
              <a:ext uri="{FF2B5EF4-FFF2-40B4-BE49-F238E27FC236}">
                <a16:creationId xmlns:a16="http://schemas.microsoft.com/office/drawing/2014/main" id="{E4D6DA83-AD70-BBA6-4F17-01C9A951F9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4" y="91321"/>
            <a:ext cx="2673341" cy="413152"/>
          </a:xfrm>
          <a:prstGeom prst="rect">
            <a:avLst/>
          </a:prstGeom>
        </p:spPr>
      </p:pic>
    </p:spTree>
    <p:extLst>
      <p:ext uri="{BB962C8B-B14F-4D97-AF65-F5344CB8AC3E}">
        <p14:creationId xmlns:p14="http://schemas.microsoft.com/office/powerpoint/2010/main" val="3030066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50477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62076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26629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8FED1-2862-4BA2-8856-6CBC38352094}" type="datetimeFigureOut">
              <a:rPr lang="en-US" smtClean="0"/>
              <a:t>12/10/2025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246416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64878"/>
            <a:ext cx="5953299" cy="599151"/>
          </a:xfrm>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68FED1-2862-4BA2-8856-6CBC3835209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1841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389543"/>
            <a:ext cx="5910147" cy="557588"/>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68FED1-2862-4BA2-8856-6CBC38352094}" type="datetimeFigureOut">
              <a:rPr lang="en-US" smtClean="0"/>
              <a:t>12/10/2025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61946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68FED1-2862-4BA2-8856-6CBC38352094}" type="datetimeFigureOut">
              <a:rPr lang="en-US" smtClean="0"/>
              <a:t>12/10/2025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83917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8FED1-2862-4BA2-8856-6CBC38352094}" type="datetimeFigureOut">
              <a:rPr lang="en-US" smtClean="0"/>
              <a:t>12/10/2025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54113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746977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12/10/2025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430718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376" y="464878"/>
            <a:ext cx="5953299" cy="59915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12/10/2025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1F77C30-90ED-7DDF-51AB-5D2FADCCE8F1}"/>
              </a:ext>
            </a:extLst>
          </p:cNvPr>
          <p:cNvSpPr/>
          <p:nvPr userDrawn="1"/>
        </p:nvSpPr>
        <p:spPr>
          <a:xfrm flipH="1" flipV="1">
            <a:off x="2300751"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dirty="0"/>
          </a:p>
        </p:txBody>
      </p:sp>
      <p:pic>
        <p:nvPicPr>
          <p:cNvPr id="9" name="Picture 8">
            <a:extLst>
              <a:ext uri="{FF2B5EF4-FFF2-40B4-BE49-F238E27FC236}">
                <a16:creationId xmlns:a16="http://schemas.microsoft.com/office/drawing/2014/main" id="{80E98A62-6B42-CD70-B1AB-88C35951061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912711" y="53281"/>
            <a:ext cx="1166513" cy="1166513"/>
          </a:xfrm>
          <a:prstGeom prst="rect">
            <a:avLst/>
          </a:prstGeom>
        </p:spPr>
      </p:pic>
    </p:spTree>
    <p:extLst>
      <p:ext uri="{BB962C8B-B14F-4D97-AF65-F5344CB8AC3E}">
        <p14:creationId xmlns:p14="http://schemas.microsoft.com/office/powerpoint/2010/main" val="134553853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www.scouting.org/commissioners/recruiting-and-retentio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524000" y="1122362"/>
            <a:ext cx="9144000" cy="3449637"/>
          </a:xfrm>
        </p:spPr>
        <p:txBody>
          <a:bodyPr>
            <a:normAutofit/>
          </a:bodyPr>
          <a:lstStyle/>
          <a:p>
            <a:r>
              <a:rPr lang="en-US" dirty="0"/>
              <a:t>DCS 517</a:t>
            </a:r>
            <a:br>
              <a:rPr lang="en-US" dirty="0"/>
            </a:br>
            <a:r>
              <a:rPr lang="en-US" dirty="0"/>
              <a:t>Understanding </a:t>
            </a:r>
            <a:br>
              <a:rPr lang="en-US" dirty="0"/>
            </a:br>
            <a:r>
              <a:rPr lang="en-US" dirty="0"/>
              <a:t>Your District</a:t>
            </a:r>
          </a:p>
        </p:txBody>
      </p:sp>
      <p:sp>
        <p:nvSpPr>
          <p:cNvPr id="3" name="TextBox 2">
            <a:extLst>
              <a:ext uri="{FF2B5EF4-FFF2-40B4-BE49-F238E27FC236}">
                <a16:creationId xmlns:a16="http://schemas.microsoft.com/office/drawing/2014/main" id="{EDF484DD-D201-CDF6-81B9-261CE2CDFB15}"/>
              </a:ext>
            </a:extLst>
          </p:cNvPr>
          <p:cNvSpPr txBox="1"/>
          <p:nvPr/>
        </p:nvSpPr>
        <p:spPr>
          <a:xfrm>
            <a:off x="7810500" y="6093279"/>
            <a:ext cx="3086100" cy="369332"/>
          </a:xfrm>
          <a:prstGeom prst="rect">
            <a:avLst/>
          </a:prstGeom>
          <a:noFill/>
        </p:spPr>
        <p:txBody>
          <a:bodyPr wrap="square" rtlCol="0">
            <a:spAutoFit/>
          </a:bodyPr>
          <a:lstStyle/>
          <a:p>
            <a:pPr algn="ctr"/>
            <a:r>
              <a:rPr lang="en-US" dirty="0">
                <a:solidFill>
                  <a:schemeClr val="bg1">
                    <a:lumMod val="65000"/>
                  </a:schemeClr>
                </a:solidFill>
              </a:rPr>
              <a:t>Revision date 12/15/2025</a:t>
            </a:r>
          </a:p>
        </p:txBody>
      </p:sp>
    </p:spTree>
    <p:extLst>
      <p:ext uri="{BB962C8B-B14F-4D97-AF65-F5344CB8AC3E}">
        <p14:creationId xmlns:p14="http://schemas.microsoft.com/office/powerpoint/2010/main" val="1557880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22259-F59F-6065-9611-28F83A7E9729}"/>
            </a:ext>
          </a:extLst>
        </p:cNvPr>
        <p:cNvGrpSpPr/>
        <p:nvPr/>
      </p:nvGrpSpPr>
      <p:grpSpPr>
        <a:xfrm>
          <a:off x="0" y="0"/>
          <a:ext cx="0" cy="0"/>
          <a:chOff x="0" y="0"/>
          <a:chExt cx="0" cy="0"/>
        </a:xfrm>
      </p:grpSpPr>
      <p:sp>
        <p:nvSpPr>
          <p:cNvPr id="3" name="Google Shape;268;p6">
            <a:extLst>
              <a:ext uri="{FF2B5EF4-FFF2-40B4-BE49-F238E27FC236}">
                <a16:creationId xmlns:a16="http://schemas.microsoft.com/office/drawing/2014/main" id="{269D4FF0-187C-124E-4ADA-A5DB5CB53D58}"/>
              </a:ext>
            </a:extLst>
          </p:cNvPr>
          <p:cNvSpPr/>
          <p:nvPr/>
        </p:nvSpPr>
        <p:spPr>
          <a:xfrm>
            <a:off x="1502764" y="2557981"/>
            <a:ext cx="86868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4" name="Google Shape;269;p6">
            <a:extLst>
              <a:ext uri="{FF2B5EF4-FFF2-40B4-BE49-F238E27FC236}">
                <a16:creationId xmlns:a16="http://schemas.microsoft.com/office/drawing/2014/main" id="{E0E2AEA3-7F2D-9A76-C505-D96E59867EBB}"/>
              </a:ext>
            </a:extLst>
          </p:cNvPr>
          <p:cNvSpPr/>
          <p:nvPr/>
        </p:nvSpPr>
        <p:spPr>
          <a:xfrm>
            <a:off x="1502764" y="2557981"/>
            <a:ext cx="26923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5" name="Google Shape;270;p6">
            <a:extLst>
              <a:ext uri="{FF2B5EF4-FFF2-40B4-BE49-F238E27FC236}">
                <a16:creationId xmlns:a16="http://schemas.microsoft.com/office/drawing/2014/main" id="{2AB5FB05-C09E-1788-6F2F-23F5DAFC7872}"/>
              </a:ext>
            </a:extLst>
          </p:cNvPr>
          <p:cNvSpPr/>
          <p:nvPr/>
        </p:nvSpPr>
        <p:spPr>
          <a:xfrm>
            <a:off x="2696514" y="2557981"/>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6" name="Google Shape;271;p6">
            <a:extLst>
              <a:ext uri="{FF2B5EF4-FFF2-40B4-BE49-F238E27FC236}">
                <a16:creationId xmlns:a16="http://schemas.microsoft.com/office/drawing/2014/main" id="{9ABB77A4-4B51-989B-2F76-3CDFE065D232}"/>
              </a:ext>
            </a:extLst>
          </p:cNvPr>
          <p:cNvSpPr txBox="1"/>
          <p:nvPr/>
        </p:nvSpPr>
        <p:spPr>
          <a:xfrm>
            <a:off x="2696514" y="2557981"/>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7" name="Google Shape;272;p6" descr="tmpm3i9ijmn.png">
            <a:extLst>
              <a:ext uri="{FF2B5EF4-FFF2-40B4-BE49-F238E27FC236}">
                <a16:creationId xmlns:a16="http://schemas.microsoft.com/office/drawing/2014/main" id="{C846CBC2-76E5-6022-DE6D-F90568EC5BBB}"/>
              </a:ext>
            </a:extLst>
          </p:cNvPr>
          <p:cNvPicPr preferRelativeResize="0"/>
          <p:nvPr/>
        </p:nvPicPr>
        <p:blipFill rotWithShape="1">
          <a:blip r:embed="rId3">
            <a:alphaModFix/>
          </a:blip>
          <a:srcRect/>
          <a:stretch/>
        </p:blipFill>
        <p:spPr>
          <a:xfrm>
            <a:off x="2599002" y="2149856"/>
            <a:ext cx="804623" cy="712925"/>
          </a:xfrm>
          <a:prstGeom prst="rect">
            <a:avLst/>
          </a:prstGeom>
          <a:noFill/>
          <a:ln>
            <a:noFill/>
          </a:ln>
        </p:spPr>
      </p:pic>
      <p:sp>
        <p:nvSpPr>
          <p:cNvPr id="9" name="Google Shape;273;p6">
            <a:extLst>
              <a:ext uri="{FF2B5EF4-FFF2-40B4-BE49-F238E27FC236}">
                <a16:creationId xmlns:a16="http://schemas.microsoft.com/office/drawing/2014/main" id="{33310A08-C024-AAA2-6F2C-A981EF160369}"/>
              </a:ext>
            </a:extLst>
          </p:cNvPr>
          <p:cNvSpPr txBox="1"/>
          <p:nvPr/>
        </p:nvSpPr>
        <p:spPr>
          <a:xfrm>
            <a:off x="1502764" y="3015181"/>
            <a:ext cx="2692300" cy="169277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Refine Task Lists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Break down objectives into actionable and clear tasks.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Google Shape;274;p6">
            <a:extLst>
              <a:ext uri="{FF2B5EF4-FFF2-40B4-BE49-F238E27FC236}">
                <a16:creationId xmlns:a16="http://schemas.microsoft.com/office/drawing/2014/main" id="{2F4C114B-FC7E-9730-3040-558FC0C856AC}"/>
              </a:ext>
            </a:extLst>
          </p:cNvPr>
          <p:cNvSpPr/>
          <p:nvPr/>
        </p:nvSpPr>
        <p:spPr>
          <a:xfrm>
            <a:off x="4499864" y="2557981"/>
            <a:ext cx="2692449"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2" name="Google Shape;275;p6">
            <a:extLst>
              <a:ext uri="{FF2B5EF4-FFF2-40B4-BE49-F238E27FC236}">
                <a16:creationId xmlns:a16="http://schemas.microsoft.com/office/drawing/2014/main" id="{14AF9D7E-48A9-1B0C-965D-B26937E098CE}"/>
              </a:ext>
            </a:extLst>
          </p:cNvPr>
          <p:cNvSpPr/>
          <p:nvPr/>
        </p:nvSpPr>
        <p:spPr>
          <a:xfrm>
            <a:off x="5693615" y="2557981"/>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3" name="Google Shape;276;p6">
            <a:extLst>
              <a:ext uri="{FF2B5EF4-FFF2-40B4-BE49-F238E27FC236}">
                <a16:creationId xmlns:a16="http://schemas.microsoft.com/office/drawing/2014/main" id="{DC3C20ED-028A-8ED8-B631-0DA1453AE004}"/>
              </a:ext>
            </a:extLst>
          </p:cNvPr>
          <p:cNvSpPr txBox="1"/>
          <p:nvPr/>
        </p:nvSpPr>
        <p:spPr>
          <a:xfrm>
            <a:off x="5693615" y="2557981"/>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14" name="Google Shape;277;p6" descr="tmpitb2rvdg.png">
            <a:extLst>
              <a:ext uri="{FF2B5EF4-FFF2-40B4-BE49-F238E27FC236}">
                <a16:creationId xmlns:a16="http://schemas.microsoft.com/office/drawing/2014/main" id="{9DD874E6-8E39-182D-53F7-24374DA2F70A}"/>
              </a:ext>
            </a:extLst>
          </p:cNvPr>
          <p:cNvPicPr preferRelativeResize="0"/>
          <p:nvPr/>
        </p:nvPicPr>
        <p:blipFill rotWithShape="1">
          <a:blip r:embed="rId4">
            <a:alphaModFix/>
          </a:blip>
          <a:srcRect/>
          <a:stretch/>
        </p:blipFill>
        <p:spPr>
          <a:xfrm>
            <a:off x="5596103" y="2149856"/>
            <a:ext cx="804623" cy="712925"/>
          </a:xfrm>
          <a:prstGeom prst="rect">
            <a:avLst/>
          </a:prstGeom>
          <a:noFill/>
          <a:ln>
            <a:noFill/>
          </a:ln>
        </p:spPr>
      </p:pic>
      <p:sp>
        <p:nvSpPr>
          <p:cNvPr id="15" name="Google Shape;278;p6">
            <a:extLst>
              <a:ext uri="{FF2B5EF4-FFF2-40B4-BE49-F238E27FC236}">
                <a16:creationId xmlns:a16="http://schemas.microsoft.com/office/drawing/2014/main" id="{7BB81FC7-F210-0360-1A35-B4BEDEA64DBB}"/>
              </a:ext>
            </a:extLst>
          </p:cNvPr>
          <p:cNvSpPr txBox="1"/>
          <p:nvPr/>
        </p:nvSpPr>
        <p:spPr>
          <a:xfrm>
            <a:off x="4499864" y="3015181"/>
            <a:ext cx="2692449" cy="169277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Assign Roles Strategically</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Match volunteers to tasks based on skills and availability.</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Google Shape;279;p6">
            <a:extLst>
              <a:ext uri="{FF2B5EF4-FFF2-40B4-BE49-F238E27FC236}">
                <a16:creationId xmlns:a16="http://schemas.microsoft.com/office/drawing/2014/main" id="{30371343-C63E-1EEC-9486-04D8B8F53800}"/>
              </a:ext>
            </a:extLst>
          </p:cNvPr>
          <p:cNvSpPr/>
          <p:nvPr/>
        </p:nvSpPr>
        <p:spPr>
          <a:xfrm>
            <a:off x="7497114" y="2557981"/>
            <a:ext cx="26923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7" name="Google Shape;280;p6">
            <a:extLst>
              <a:ext uri="{FF2B5EF4-FFF2-40B4-BE49-F238E27FC236}">
                <a16:creationId xmlns:a16="http://schemas.microsoft.com/office/drawing/2014/main" id="{FE06CE1B-EA2A-EE1D-70DA-1D30746D89FA}"/>
              </a:ext>
            </a:extLst>
          </p:cNvPr>
          <p:cNvSpPr/>
          <p:nvPr/>
        </p:nvSpPr>
        <p:spPr>
          <a:xfrm>
            <a:off x="8690864" y="2557981"/>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8" name="Google Shape;281;p6">
            <a:extLst>
              <a:ext uri="{FF2B5EF4-FFF2-40B4-BE49-F238E27FC236}">
                <a16:creationId xmlns:a16="http://schemas.microsoft.com/office/drawing/2014/main" id="{BDB62810-3AAB-C122-B9F5-0891F9E0F055}"/>
              </a:ext>
            </a:extLst>
          </p:cNvPr>
          <p:cNvSpPr txBox="1"/>
          <p:nvPr/>
        </p:nvSpPr>
        <p:spPr>
          <a:xfrm>
            <a:off x="8690864" y="2557981"/>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19" name="Google Shape;282;p6" descr="tmpd216xjdd.png">
            <a:extLst>
              <a:ext uri="{FF2B5EF4-FFF2-40B4-BE49-F238E27FC236}">
                <a16:creationId xmlns:a16="http://schemas.microsoft.com/office/drawing/2014/main" id="{94E2544B-22C4-9391-E937-560F277AFFBE}"/>
              </a:ext>
            </a:extLst>
          </p:cNvPr>
          <p:cNvPicPr preferRelativeResize="0"/>
          <p:nvPr/>
        </p:nvPicPr>
        <p:blipFill rotWithShape="1">
          <a:blip r:embed="rId5">
            <a:alphaModFix/>
          </a:blip>
          <a:srcRect/>
          <a:stretch/>
        </p:blipFill>
        <p:spPr>
          <a:xfrm>
            <a:off x="8521773" y="2149856"/>
            <a:ext cx="804623" cy="712925"/>
          </a:xfrm>
          <a:prstGeom prst="rect">
            <a:avLst/>
          </a:prstGeom>
          <a:noFill/>
          <a:ln>
            <a:noFill/>
          </a:ln>
        </p:spPr>
      </p:pic>
      <p:sp>
        <p:nvSpPr>
          <p:cNvPr id="20" name="Google Shape;283;p6">
            <a:extLst>
              <a:ext uri="{FF2B5EF4-FFF2-40B4-BE49-F238E27FC236}">
                <a16:creationId xmlns:a16="http://schemas.microsoft.com/office/drawing/2014/main" id="{9CFD9360-E182-3456-DDE5-E555976AD302}"/>
              </a:ext>
            </a:extLst>
          </p:cNvPr>
          <p:cNvSpPr txBox="1"/>
          <p:nvPr/>
        </p:nvSpPr>
        <p:spPr>
          <a:xfrm>
            <a:off x="7497114" y="3015181"/>
            <a:ext cx="2692300" cy="169277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Promote Team Collaboration</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Encourage group work and shared responsibility.</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Google Shape;190;p2">
            <a:extLst>
              <a:ext uri="{FF2B5EF4-FFF2-40B4-BE49-F238E27FC236}">
                <a16:creationId xmlns:a16="http://schemas.microsoft.com/office/drawing/2014/main" id="{09748CEB-2A95-AEF2-AA7C-93B94157A716}"/>
              </a:ext>
            </a:extLst>
          </p:cNvPr>
          <p:cNvSpPr txBox="1">
            <a:spLocks noGrp="1"/>
          </p:cNvSpPr>
          <p:nvPr>
            <p:ph type="title"/>
          </p:nvPr>
        </p:nvSpPr>
        <p:spPr>
          <a:xfrm>
            <a:off x="135713" y="505842"/>
            <a:ext cx="11725402" cy="71292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262626"/>
              </a:buClr>
              <a:buSzPts val="2200"/>
              <a:buFont typeface="Century Gothic"/>
              <a:buNone/>
            </a:pPr>
            <a:r>
              <a:rPr lang="en-US" sz="3200" dirty="0"/>
              <a:t>Organizing Tasks and Assigning Roles</a:t>
            </a:r>
            <a:endParaRPr sz="3200" dirty="0"/>
          </a:p>
        </p:txBody>
      </p:sp>
    </p:spTree>
    <p:extLst>
      <p:ext uri="{BB962C8B-B14F-4D97-AF65-F5344CB8AC3E}">
        <p14:creationId xmlns:p14="http://schemas.microsoft.com/office/powerpoint/2010/main" val="565730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BF7AB-2865-E796-3ED4-F31424FE5BCC}"/>
            </a:ext>
          </a:extLst>
        </p:cNvPr>
        <p:cNvGrpSpPr/>
        <p:nvPr/>
      </p:nvGrpSpPr>
      <p:grpSpPr>
        <a:xfrm>
          <a:off x="0" y="0"/>
          <a:ext cx="0" cy="0"/>
          <a:chOff x="0" y="0"/>
          <a:chExt cx="0" cy="0"/>
        </a:xfrm>
      </p:grpSpPr>
      <p:sp>
        <p:nvSpPr>
          <p:cNvPr id="3" name="Google Shape;292;p7">
            <a:extLst>
              <a:ext uri="{FF2B5EF4-FFF2-40B4-BE49-F238E27FC236}">
                <a16:creationId xmlns:a16="http://schemas.microsoft.com/office/drawing/2014/main" id="{2C6CB5B0-521A-5FA4-5472-74C6C8AB7A99}"/>
              </a:ext>
            </a:extLst>
          </p:cNvPr>
          <p:cNvSpPr/>
          <p:nvPr/>
        </p:nvSpPr>
        <p:spPr>
          <a:xfrm>
            <a:off x="228600" y="1508670"/>
            <a:ext cx="86868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4" name="Google Shape;293;p7">
            <a:extLst>
              <a:ext uri="{FF2B5EF4-FFF2-40B4-BE49-F238E27FC236}">
                <a16:creationId xmlns:a16="http://schemas.microsoft.com/office/drawing/2014/main" id="{F8BF1F3E-4BCC-0475-3029-B28CDF5900F7}"/>
              </a:ext>
            </a:extLst>
          </p:cNvPr>
          <p:cNvSpPr/>
          <p:nvPr/>
        </p:nvSpPr>
        <p:spPr>
          <a:xfrm>
            <a:off x="1422350" y="1508670"/>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5" name="Google Shape;294;p7">
            <a:extLst>
              <a:ext uri="{FF2B5EF4-FFF2-40B4-BE49-F238E27FC236}">
                <a16:creationId xmlns:a16="http://schemas.microsoft.com/office/drawing/2014/main" id="{70A1973A-AD96-05B3-E28B-7663B7918D0E}"/>
              </a:ext>
            </a:extLst>
          </p:cNvPr>
          <p:cNvSpPr txBox="1"/>
          <p:nvPr/>
        </p:nvSpPr>
        <p:spPr>
          <a:xfrm>
            <a:off x="1422350" y="1508670"/>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sp>
        <p:nvSpPr>
          <p:cNvPr id="6" name="Google Shape;295;p7">
            <a:extLst>
              <a:ext uri="{FF2B5EF4-FFF2-40B4-BE49-F238E27FC236}">
                <a16:creationId xmlns:a16="http://schemas.microsoft.com/office/drawing/2014/main" id="{FEF8FB0F-01F9-E113-2437-2D46ADBE338E}"/>
              </a:ext>
            </a:extLst>
          </p:cNvPr>
          <p:cNvSpPr/>
          <p:nvPr/>
        </p:nvSpPr>
        <p:spPr>
          <a:xfrm>
            <a:off x="3225700" y="1508670"/>
            <a:ext cx="2692449"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7" name="Google Shape;296;p7">
            <a:extLst>
              <a:ext uri="{FF2B5EF4-FFF2-40B4-BE49-F238E27FC236}">
                <a16:creationId xmlns:a16="http://schemas.microsoft.com/office/drawing/2014/main" id="{67FC025C-5F2D-9478-FE2A-D641B0557EAF}"/>
              </a:ext>
            </a:extLst>
          </p:cNvPr>
          <p:cNvSpPr/>
          <p:nvPr/>
        </p:nvSpPr>
        <p:spPr>
          <a:xfrm>
            <a:off x="4419451" y="1508670"/>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9" name="Google Shape;297;p7">
            <a:extLst>
              <a:ext uri="{FF2B5EF4-FFF2-40B4-BE49-F238E27FC236}">
                <a16:creationId xmlns:a16="http://schemas.microsoft.com/office/drawing/2014/main" id="{454EC156-9C8C-7D9B-3886-9A701F967FD7}"/>
              </a:ext>
            </a:extLst>
          </p:cNvPr>
          <p:cNvSpPr txBox="1"/>
          <p:nvPr/>
        </p:nvSpPr>
        <p:spPr>
          <a:xfrm>
            <a:off x="4419451" y="1508670"/>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sp>
        <p:nvSpPr>
          <p:cNvPr id="11" name="Google Shape;298;p7">
            <a:extLst>
              <a:ext uri="{FF2B5EF4-FFF2-40B4-BE49-F238E27FC236}">
                <a16:creationId xmlns:a16="http://schemas.microsoft.com/office/drawing/2014/main" id="{A0C7A917-6782-16CC-1289-34F7D435422C}"/>
              </a:ext>
            </a:extLst>
          </p:cNvPr>
          <p:cNvSpPr/>
          <p:nvPr/>
        </p:nvSpPr>
        <p:spPr>
          <a:xfrm>
            <a:off x="6222950" y="1508670"/>
            <a:ext cx="26923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2" name="Google Shape;299;p7">
            <a:extLst>
              <a:ext uri="{FF2B5EF4-FFF2-40B4-BE49-F238E27FC236}">
                <a16:creationId xmlns:a16="http://schemas.microsoft.com/office/drawing/2014/main" id="{73AB810D-BC6A-B42A-BE89-17AB2BCCF7F3}"/>
              </a:ext>
            </a:extLst>
          </p:cNvPr>
          <p:cNvSpPr/>
          <p:nvPr/>
        </p:nvSpPr>
        <p:spPr>
          <a:xfrm>
            <a:off x="7416700" y="1508670"/>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3" name="Google Shape;300;p7">
            <a:extLst>
              <a:ext uri="{FF2B5EF4-FFF2-40B4-BE49-F238E27FC236}">
                <a16:creationId xmlns:a16="http://schemas.microsoft.com/office/drawing/2014/main" id="{7A006367-B510-4FEE-80BE-09A787B57B28}"/>
              </a:ext>
            </a:extLst>
          </p:cNvPr>
          <p:cNvSpPr txBox="1"/>
          <p:nvPr/>
        </p:nvSpPr>
        <p:spPr>
          <a:xfrm>
            <a:off x="7416700" y="1508670"/>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sp>
        <p:nvSpPr>
          <p:cNvPr id="14" name="Google Shape;301;p7">
            <a:extLst>
              <a:ext uri="{FF2B5EF4-FFF2-40B4-BE49-F238E27FC236}">
                <a16:creationId xmlns:a16="http://schemas.microsoft.com/office/drawing/2014/main" id="{B002403D-49A4-B1A9-81B7-521F989FC954}"/>
              </a:ext>
            </a:extLst>
          </p:cNvPr>
          <p:cNvSpPr txBox="1"/>
          <p:nvPr/>
        </p:nvSpPr>
        <p:spPr>
          <a:xfrm>
            <a:off x="565739" y="1508670"/>
            <a:ext cx="5403312" cy="4693552"/>
          </a:xfrm>
          <a:prstGeom prst="rect">
            <a:avLst/>
          </a:prstGeom>
          <a:noFill/>
          <a:ln>
            <a:noFill/>
          </a:ln>
        </p:spPr>
        <p:txBody>
          <a:bodyPr spcFirstLastPara="1" wrap="square" lIns="91425" tIns="45700" rIns="91425" bIns="45700" anchor="t" anchorCtr="0">
            <a:spAutoFit/>
          </a:bodyPr>
          <a:lstStyle/>
          <a:p>
            <a:pPr marL="114300" marR="0" lvl="0" indent="0" algn="l" defTabSz="914400" rtl="0" eaLnBrk="1" fontAlgn="auto" latinLnBrk="0" hangingPunct="1">
              <a:lnSpc>
                <a:spcPct val="115000"/>
              </a:lnSpc>
              <a:spcBef>
                <a:spcPts val="0"/>
              </a:spcBef>
              <a:spcAft>
                <a:spcPts val="0"/>
              </a:spcAft>
              <a:buClr>
                <a:srgbClr val="616161"/>
              </a:buClr>
              <a:buSzPts val="1800"/>
              <a:buFontTx/>
              <a:buNone/>
              <a:tabLst/>
              <a:defRPr/>
            </a:pPr>
            <a:r>
              <a:rPr kumimoji="0" lang="en-US" sz="3200" b="1"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Now take a look at your existing list… </a:t>
            </a:r>
          </a:p>
          <a:p>
            <a:pPr marL="457200" marR="0" lvl="0" indent="-342900" algn="l" defTabSz="914400" rtl="0" eaLnBrk="1" fontAlgn="auto" latinLnBrk="0" hangingPunct="1">
              <a:lnSpc>
                <a:spcPct val="115000"/>
              </a:lnSpc>
              <a:spcBef>
                <a:spcPts val="0"/>
              </a:spcBef>
              <a:spcAft>
                <a:spcPts val="0"/>
              </a:spcAft>
              <a:buClr>
                <a:srgbClr val="616161"/>
              </a:buClr>
              <a:buSzPts val="1800"/>
              <a:buFont typeface="Proxima Nova"/>
              <a:buChar char="●"/>
              <a:tabLst/>
              <a:defRPr/>
            </a:pPr>
            <a:r>
              <a:rPr kumimoji="0" lang="en-US" sz="2800" b="0"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Are there things that can be broken down into tasks or short-term assignments?</a:t>
            </a:r>
            <a:endParaRPr kumimoji="0" sz="2800" b="0" i="0" u="none" strike="noStrike" kern="1200" cap="none" spc="0" normalizeH="0" baseline="0" noProof="0" dirty="0">
              <a:ln>
                <a:noFill/>
              </a:ln>
              <a:solidFill>
                <a:prstClr val="black"/>
              </a:solidFill>
              <a:effectLst/>
              <a:uLnTx/>
              <a:uFillTx/>
              <a:ea typeface="+mn-ea"/>
              <a:cs typeface="Arial" panose="020B0604020202020204" pitchFamily="34" charset="0"/>
            </a:endParaRPr>
          </a:p>
          <a:p>
            <a:pPr marL="457200" marR="0" lvl="0" indent="-342900" algn="l" defTabSz="914400" rtl="0" eaLnBrk="1" fontAlgn="auto" latinLnBrk="0" hangingPunct="1">
              <a:lnSpc>
                <a:spcPct val="115000"/>
              </a:lnSpc>
              <a:spcBef>
                <a:spcPts val="0"/>
              </a:spcBef>
              <a:spcAft>
                <a:spcPts val="0"/>
              </a:spcAft>
              <a:buClr>
                <a:srgbClr val="616161"/>
              </a:buClr>
              <a:buSzPts val="1800"/>
              <a:buFont typeface="Proxima Nova"/>
              <a:buChar char="●"/>
              <a:tabLst/>
              <a:defRPr/>
            </a:pPr>
            <a:r>
              <a:rPr kumimoji="0" lang="en-US" sz="2800" b="0"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Are there items that can be done by teams/groups?</a:t>
            </a:r>
            <a:endParaRPr kumimoji="0" sz="2800" b="0" i="0" u="none" strike="noStrike" kern="1200" cap="none" spc="0" normalizeH="0" baseline="0" noProof="0" dirty="0">
              <a:ln>
                <a:noFill/>
              </a:ln>
              <a:solidFill>
                <a:prstClr val="black"/>
              </a:solidFill>
              <a:effectLst/>
              <a:uLnTx/>
              <a:uFillTx/>
              <a:ea typeface="+mn-ea"/>
              <a:cs typeface="Arial" panose="020B0604020202020204" pitchFamily="34" charset="0"/>
            </a:endParaRPr>
          </a:p>
          <a:p>
            <a:pPr marL="457200" marR="0" lvl="0" indent="-342900" algn="l" defTabSz="914400" rtl="0" eaLnBrk="1" fontAlgn="auto" latinLnBrk="0" hangingPunct="1">
              <a:lnSpc>
                <a:spcPct val="115000"/>
              </a:lnSpc>
              <a:spcBef>
                <a:spcPts val="0"/>
              </a:spcBef>
              <a:spcAft>
                <a:spcPts val="0"/>
              </a:spcAft>
              <a:buClr>
                <a:srgbClr val="616161"/>
              </a:buClr>
              <a:buSzPts val="1800"/>
              <a:buFont typeface="Proxima Nova"/>
              <a:buChar char="●"/>
              <a:tabLst/>
              <a:defRPr/>
            </a:pPr>
            <a:r>
              <a:rPr kumimoji="0" lang="en-US" sz="2800" b="0"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Do you have specific people already in mind?</a:t>
            </a:r>
            <a:endParaRPr kumimoji="0" sz="2800" b="0"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pic>
        <p:nvPicPr>
          <p:cNvPr id="15" name="Google Shape;302;p7" descr="A person and person posing for a picture&#10;&#10;AI-generated content may be incorrect.">
            <a:extLst>
              <a:ext uri="{FF2B5EF4-FFF2-40B4-BE49-F238E27FC236}">
                <a16:creationId xmlns:a16="http://schemas.microsoft.com/office/drawing/2014/main" id="{01D6A7C6-7A4E-EE45-9F79-3ED2C5DBC06F}"/>
              </a:ext>
            </a:extLst>
          </p:cNvPr>
          <p:cNvPicPr preferRelativeResize="0"/>
          <p:nvPr/>
        </p:nvPicPr>
        <p:blipFill rotWithShape="1">
          <a:blip r:embed="rId3">
            <a:alphaModFix/>
          </a:blip>
          <a:srcRect/>
          <a:stretch/>
        </p:blipFill>
        <p:spPr>
          <a:xfrm>
            <a:off x="6874933" y="2144645"/>
            <a:ext cx="4751330" cy="3409488"/>
          </a:xfrm>
          <a:prstGeom prst="ellipse">
            <a:avLst/>
          </a:prstGeom>
          <a:noFill/>
          <a:ln w="63500" cap="rnd" cmpd="sng">
            <a:solidFill>
              <a:srgbClr val="333333"/>
            </a:solidFill>
            <a:prstDash val="solid"/>
            <a:round/>
            <a:headEnd type="none" w="sm" len="sm"/>
            <a:tailEnd type="none" w="sm" len="sm"/>
          </a:ln>
          <a:effectLst>
            <a:outerShdw blurRad="381000" dist="292100" dir="5400000" sx="-80000" sy="-18000" rotWithShape="0">
              <a:srgbClr val="000000">
                <a:alpha val="21960"/>
              </a:srgbClr>
            </a:outerShdw>
          </a:effectLst>
        </p:spPr>
      </p:pic>
      <p:sp>
        <p:nvSpPr>
          <p:cNvPr id="16" name="Google Shape;190;p2">
            <a:extLst>
              <a:ext uri="{FF2B5EF4-FFF2-40B4-BE49-F238E27FC236}">
                <a16:creationId xmlns:a16="http://schemas.microsoft.com/office/drawing/2014/main" id="{CB70B4B6-69CA-5091-3B55-0AAD4A0D0C75}"/>
              </a:ext>
            </a:extLst>
          </p:cNvPr>
          <p:cNvSpPr txBox="1">
            <a:spLocks noGrp="1"/>
          </p:cNvSpPr>
          <p:nvPr>
            <p:ph type="title"/>
          </p:nvPr>
        </p:nvSpPr>
        <p:spPr>
          <a:xfrm>
            <a:off x="233299" y="464570"/>
            <a:ext cx="11725402" cy="71292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262626"/>
              </a:buClr>
              <a:buSzPts val="2200"/>
              <a:buFont typeface="Century Gothic"/>
              <a:buNone/>
            </a:pPr>
            <a:r>
              <a:rPr lang="en-US" sz="3200" dirty="0"/>
              <a:t>Driving Forward</a:t>
            </a:r>
            <a:br>
              <a:rPr lang="en-US" sz="3200" dirty="0"/>
            </a:br>
            <a:endParaRPr sz="3200" dirty="0"/>
          </a:p>
        </p:txBody>
      </p:sp>
    </p:spTree>
    <p:extLst>
      <p:ext uri="{BB962C8B-B14F-4D97-AF65-F5344CB8AC3E}">
        <p14:creationId xmlns:p14="http://schemas.microsoft.com/office/powerpoint/2010/main" val="1786238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CEE5F-8440-5E1A-02A1-ECC1873A4307}"/>
            </a:ext>
          </a:extLst>
        </p:cNvPr>
        <p:cNvGrpSpPr/>
        <p:nvPr/>
      </p:nvGrpSpPr>
      <p:grpSpPr>
        <a:xfrm>
          <a:off x="0" y="0"/>
          <a:ext cx="0" cy="0"/>
          <a:chOff x="0" y="0"/>
          <a:chExt cx="0" cy="0"/>
        </a:xfrm>
      </p:grpSpPr>
      <p:sp>
        <p:nvSpPr>
          <p:cNvPr id="3" name="Google Shape;309;p8">
            <a:extLst>
              <a:ext uri="{FF2B5EF4-FFF2-40B4-BE49-F238E27FC236}">
                <a16:creationId xmlns:a16="http://schemas.microsoft.com/office/drawing/2014/main" id="{7CA35DD0-CA55-14B6-F59D-03508C63FAFA}"/>
              </a:ext>
            </a:extLst>
          </p:cNvPr>
          <p:cNvSpPr/>
          <p:nvPr/>
        </p:nvSpPr>
        <p:spPr>
          <a:xfrm>
            <a:off x="228600" y="1508670"/>
            <a:ext cx="8686800" cy="3200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4" name="Google Shape;310;p8">
            <a:extLst>
              <a:ext uri="{FF2B5EF4-FFF2-40B4-BE49-F238E27FC236}">
                <a16:creationId xmlns:a16="http://schemas.microsoft.com/office/drawing/2014/main" id="{EF1EA710-5CAF-D170-5B27-3F5A66B3D680}"/>
              </a:ext>
            </a:extLst>
          </p:cNvPr>
          <p:cNvSpPr/>
          <p:nvPr/>
        </p:nvSpPr>
        <p:spPr>
          <a:xfrm>
            <a:off x="228600" y="1508670"/>
            <a:ext cx="8686800" cy="3200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9" name="Google Shape;314;p8">
            <a:extLst>
              <a:ext uri="{FF2B5EF4-FFF2-40B4-BE49-F238E27FC236}">
                <a16:creationId xmlns:a16="http://schemas.microsoft.com/office/drawing/2014/main" id="{B52984FB-2EC7-DFC8-BE61-94D0D124D615}"/>
              </a:ext>
            </a:extLst>
          </p:cNvPr>
          <p:cNvSpPr/>
          <p:nvPr/>
        </p:nvSpPr>
        <p:spPr>
          <a:xfrm>
            <a:off x="4724400" y="1508670"/>
            <a:ext cx="4190999"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pic>
        <p:nvPicPr>
          <p:cNvPr id="11" name="Picture 10" descr="Confetti in the sky with blue background&#10;&#10;AI-generated content may be incorrect.">
            <a:extLst>
              <a:ext uri="{FF2B5EF4-FFF2-40B4-BE49-F238E27FC236}">
                <a16:creationId xmlns:a16="http://schemas.microsoft.com/office/drawing/2014/main" id="{98864E07-6E83-7BE7-705C-E40368C29A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669" y="1407339"/>
            <a:ext cx="5059460" cy="4584358"/>
          </a:xfrm>
          <a:prstGeom prst="ellipse">
            <a:avLst/>
          </a:prstGeom>
          <a:ln>
            <a:noFill/>
          </a:ln>
          <a:effectLst>
            <a:softEdge rad="112500"/>
          </a:effectLst>
        </p:spPr>
      </p:pic>
      <p:sp>
        <p:nvSpPr>
          <p:cNvPr id="13" name="Google Shape;317;p8">
            <a:extLst>
              <a:ext uri="{FF2B5EF4-FFF2-40B4-BE49-F238E27FC236}">
                <a16:creationId xmlns:a16="http://schemas.microsoft.com/office/drawing/2014/main" id="{027C61D6-7578-8310-7183-71472F4D8781}"/>
              </a:ext>
            </a:extLst>
          </p:cNvPr>
          <p:cNvSpPr/>
          <p:nvPr/>
        </p:nvSpPr>
        <p:spPr>
          <a:xfrm>
            <a:off x="4724400" y="3947070"/>
            <a:ext cx="4190999" cy="152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5" name="Google Shape;190;p2">
            <a:extLst>
              <a:ext uri="{FF2B5EF4-FFF2-40B4-BE49-F238E27FC236}">
                <a16:creationId xmlns:a16="http://schemas.microsoft.com/office/drawing/2014/main" id="{6A315513-3341-7810-7C61-44653659C9FF}"/>
              </a:ext>
            </a:extLst>
          </p:cNvPr>
          <p:cNvSpPr txBox="1">
            <a:spLocks noGrp="1"/>
          </p:cNvSpPr>
          <p:nvPr>
            <p:ph type="title"/>
          </p:nvPr>
        </p:nvSpPr>
        <p:spPr>
          <a:xfrm>
            <a:off x="0" y="621512"/>
            <a:ext cx="12192000" cy="71292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262626"/>
              </a:buClr>
              <a:buSzPts val="2200"/>
              <a:buFont typeface="Century Gothic"/>
              <a:buNone/>
            </a:pPr>
            <a:br>
              <a:rPr lang="en-US" sz="3200" dirty="0"/>
            </a:br>
            <a:endParaRPr sz="3200" dirty="0"/>
          </a:p>
        </p:txBody>
      </p:sp>
      <p:sp>
        <p:nvSpPr>
          <p:cNvPr id="10" name="TextBox 9">
            <a:extLst>
              <a:ext uri="{FF2B5EF4-FFF2-40B4-BE49-F238E27FC236}">
                <a16:creationId xmlns:a16="http://schemas.microsoft.com/office/drawing/2014/main" id="{1089F47A-7D1D-E3EB-3B3A-C10C4C8AC843}"/>
              </a:ext>
            </a:extLst>
          </p:cNvPr>
          <p:cNvSpPr txBox="1"/>
          <p:nvPr/>
        </p:nvSpPr>
        <p:spPr>
          <a:xfrm>
            <a:off x="228600" y="255444"/>
            <a:ext cx="3495502" cy="646331"/>
          </a:xfrm>
          <a:prstGeom prst="rect">
            <a:avLst/>
          </a:prstGeom>
          <a:noFill/>
        </p:spPr>
        <p:txBody>
          <a:bodyPr wrap="square" rtlCol="0">
            <a:spAutoFit/>
          </a:bodyPr>
          <a:lstStyle/>
          <a:p>
            <a:r>
              <a:rPr lang="en-US" sz="3600" b="1" dirty="0"/>
              <a:t>Summary</a:t>
            </a:r>
          </a:p>
        </p:txBody>
      </p:sp>
      <p:sp>
        <p:nvSpPr>
          <p:cNvPr id="2" name="TextBox 1">
            <a:extLst>
              <a:ext uri="{FF2B5EF4-FFF2-40B4-BE49-F238E27FC236}">
                <a16:creationId xmlns:a16="http://schemas.microsoft.com/office/drawing/2014/main" id="{CE5FD6D5-D681-D29B-235B-AD918AD9B83B}"/>
              </a:ext>
            </a:extLst>
          </p:cNvPr>
          <p:cNvSpPr txBox="1"/>
          <p:nvPr/>
        </p:nvSpPr>
        <p:spPr>
          <a:xfrm>
            <a:off x="1260126" y="2328758"/>
            <a:ext cx="4389120" cy="255454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Unified Vision</a:t>
            </a:r>
          </a:p>
          <a:p>
            <a:endParaRPr lang="en-US" sz="3200" b="1" dirty="0"/>
          </a:p>
          <a:p>
            <a:pPr marL="457200" indent="-457200">
              <a:buFont typeface="Arial" panose="020B0604020202020204" pitchFamily="34" charset="0"/>
              <a:buChar char="•"/>
            </a:pPr>
            <a:r>
              <a:rPr lang="en-US" sz="3200" b="1" dirty="0"/>
              <a:t>Strategic Execution </a:t>
            </a:r>
          </a:p>
          <a:p>
            <a:endParaRPr lang="en-US" sz="3200" b="1" dirty="0"/>
          </a:p>
          <a:p>
            <a:pPr marL="457200" indent="-457200">
              <a:buFont typeface="Arial" panose="020B0604020202020204" pitchFamily="34" charset="0"/>
              <a:buChar char="•"/>
            </a:pPr>
            <a:r>
              <a:rPr lang="en-US" sz="3200" b="1" dirty="0"/>
              <a:t>Celebrate Progress</a:t>
            </a:r>
          </a:p>
        </p:txBody>
      </p:sp>
    </p:spTree>
    <p:extLst>
      <p:ext uri="{BB962C8B-B14F-4D97-AF65-F5344CB8AC3E}">
        <p14:creationId xmlns:p14="http://schemas.microsoft.com/office/powerpoint/2010/main" val="3230714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ED308B-43DA-57F9-11DE-3E7CFB92E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164" y="91321"/>
            <a:ext cx="2673341" cy="413152"/>
          </a:xfrm>
          <a:prstGeom prst="rect">
            <a:avLst/>
          </a:prstGeom>
        </p:spPr>
      </p:pic>
      <p:sp>
        <p:nvSpPr>
          <p:cNvPr id="7" name="Google Shape;224;p21">
            <a:extLst>
              <a:ext uri="{FF2B5EF4-FFF2-40B4-BE49-F238E27FC236}">
                <a16:creationId xmlns:a16="http://schemas.microsoft.com/office/drawing/2014/main" id="{E9298295-569C-5B6B-277B-281C974F7DE7}"/>
              </a:ext>
            </a:extLst>
          </p:cNvPr>
          <p:cNvSpPr/>
          <p:nvPr/>
        </p:nvSpPr>
        <p:spPr>
          <a:xfrm>
            <a:off x="3906837" y="1711607"/>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6D3B77E8-2FBD-3F99-3816-4D273F2A307D}"/>
              </a:ext>
            </a:extLst>
          </p:cNvPr>
          <p:cNvPicPr preferRelativeResize="0"/>
          <p:nvPr/>
        </p:nvPicPr>
        <p:blipFill rotWithShape="1">
          <a:blip r:embed="rId4">
            <a:alphaModFix/>
          </a:blip>
          <a:srcRect/>
          <a:stretch/>
        </p:blipFill>
        <p:spPr>
          <a:xfrm>
            <a:off x="4017083" y="4066247"/>
            <a:ext cx="4157832" cy="1725318"/>
          </a:xfrm>
          <a:prstGeom prst="rect">
            <a:avLst/>
          </a:prstGeom>
          <a:noFill/>
          <a:ln>
            <a:noFill/>
          </a:ln>
        </p:spPr>
      </p:pic>
    </p:spTree>
    <p:extLst>
      <p:ext uri="{BB962C8B-B14F-4D97-AF65-F5344CB8AC3E}">
        <p14:creationId xmlns:p14="http://schemas.microsoft.com/office/powerpoint/2010/main" val="2223011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C1C4C-674D-9342-205A-64C6ACA8A62C}"/>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CA40FFDD-37C5-1CAA-8025-F0EB70350AAB}"/>
              </a:ext>
            </a:extLst>
          </p:cNvPr>
          <p:cNvSpPr>
            <a:spLocks noGrp="1"/>
          </p:cNvSpPr>
          <p:nvPr>
            <p:ph idx="1"/>
          </p:nvPr>
        </p:nvSpPr>
        <p:spPr>
          <a:xfrm>
            <a:off x="1954924" y="1825625"/>
            <a:ext cx="8355724" cy="4351338"/>
          </a:xfrm>
        </p:spPr>
        <p:txBody>
          <a:bodyPr vert="horz" lIns="91440" tIns="45720" rIns="91440" bIns="45720" rtlCol="0" anchor="t">
            <a:normAutofit/>
          </a:bodyPr>
          <a:lstStyle/>
          <a:p>
            <a:pPr marL="0" indent="0">
              <a:buNone/>
            </a:pPr>
            <a:r>
              <a:rPr lang="en-US" sz="3600" b="1" dirty="0"/>
              <a:t>By the end of this session, participants should be able to…</a:t>
            </a:r>
          </a:p>
          <a:p>
            <a:r>
              <a:rPr lang="en-US" sz="3600" b="1" dirty="0"/>
              <a:t>Align </a:t>
            </a:r>
            <a:r>
              <a:rPr lang="en-US" sz="3600" dirty="0"/>
              <a:t>service initiatives with overarching goals</a:t>
            </a:r>
          </a:p>
          <a:p>
            <a:r>
              <a:rPr lang="en-US" sz="3600" b="1" dirty="0"/>
              <a:t>Utilize </a:t>
            </a:r>
            <a:r>
              <a:rPr lang="en-US" sz="3600" dirty="0"/>
              <a:t>data to make informed decisions</a:t>
            </a:r>
            <a:endParaRPr lang="en-US" sz="3600" dirty="0">
              <a:ea typeface="Calibri"/>
              <a:cs typeface="Calibri"/>
            </a:endParaRPr>
          </a:p>
          <a:p>
            <a:r>
              <a:rPr lang="en-US" sz="3600" b="1" dirty="0"/>
              <a:t>Empower </a:t>
            </a:r>
            <a:r>
              <a:rPr lang="en-US" sz="3600" dirty="0"/>
              <a:t>volunteers through collaboration </a:t>
            </a:r>
          </a:p>
          <a:p>
            <a:pPr marL="0" indent="0">
              <a:buNone/>
            </a:pPr>
            <a:endParaRPr lang="en-US" dirty="0"/>
          </a:p>
        </p:txBody>
      </p:sp>
    </p:spTree>
    <p:extLst>
      <p:ext uri="{BB962C8B-B14F-4D97-AF65-F5344CB8AC3E}">
        <p14:creationId xmlns:p14="http://schemas.microsoft.com/office/powerpoint/2010/main" val="183372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79CF9-E944-6E61-73BE-5805D63081A2}"/>
            </a:ext>
          </a:extLst>
        </p:cNvPr>
        <p:cNvGrpSpPr/>
        <p:nvPr/>
      </p:nvGrpSpPr>
      <p:grpSpPr>
        <a:xfrm>
          <a:off x="0" y="0"/>
          <a:ext cx="0" cy="0"/>
          <a:chOff x="0" y="0"/>
          <a:chExt cx="0" cy="0"/>
        </a:xfrm>
      </p:grpSpPr>
      <p:sp>
        <p:nvSpPr>
          <p:cNvPr id="3" name="Google Shape;178;p1">
            <a:extLst>
              <a:ext uri="{FF2B5EF4-FFF2-40B4-BE49-F238E27FC236}">
                <a16:creationId xmlns:a16="http://schemas.microsoft.com/office/drawing/2014/main" id="{62F80C15-FADD-3E44-4261-EFC28D56A9A5}"/>
              </a:ext>
            </a:extLst>
          </p:cNvPr>
          <p:cNvSpPr/>
          <p:nvPr/>
        </p:nvSpPr>
        <p:spPr>
          <a:xfrm>
            <a:off x="228599" y="1305129"/>
            <a:ext cx="8686800"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5" name="Google Shape;180;p1">
            <a:extLst>
              <a:ext uri="{FF2B5EF4-FFF2-40B4-BE49-F238E27FC236}">
                <a16:creationId xmlns:a16="http://schemas.microsoft.com/office/drawing/2014/main" id="{1D989A4F-1E89-5EB9-9937-34C31F205ED0}"/>
              </a:ext>
            </a:extLst>
          </p:cNvPr>
          <p:cNvSpPr txBox="1"/>
          <p:nvPr/>
        </p:nvSpPr>
        <p:spPr>
          <a:xfrm>
            <a:off x="701388" y="2594156"/>
            <a:ext cx="5652844" cy="2654573"/>
          </a:xfrm>
          <a:prstGeom prst="rect">
            <a:avLst/>
          </a:prstGeom>
          <a:noFill/>
          <a:ln>
            <a:noFill/>
          </a:ln>
        </p:spPr>
        <p:txBody>
          <a:bodyPr spcFirstLastPara="1" wrap="square" lIns="190500" tIns="0" rIns="0" bIns="190500" anchor="t" anchorCtr="0">
            <a:spAutoFit/>
          </a:bodyPr>
          <a:lstStyle/>
          <a:p>
            <a:pPr marL="137160" marR="0" lvl="0" algn="l" defTabSz="914400" rtl="0" eaLnBrk="1" fontAlgn="auto" latinLnBrk="0" hangingPunct="1">
              <a:lnSpc>
                <a:spcPct val="100000"/>
              </a:lnSpc>
              <a:spcBef>
                <a:spcPts val="0"/>
              </a:spcBef>
              <a:spcAft>
                <a:spcPts val="0"/>
              </a:spcAft>
              <a:buClr>
                <a:srgbClr val="616161"/>
              </a:buClr>
              <a:buSzPts val="1300"/>
              <a:tabLst/>
              <a:defRPr/>
            </a:pPr>
            <a:r>
              <a:rPr kumimoji="0" lang="en-US" sz="3200" b="1"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Aligning</a:t>
            </a:r>
            <a:r>
              <a:rPr lang="en-US" sz="3200" dirty="0">
                <a:solidFill>
                  <a:prstClr val="black"/>
                </a:solidFill>
                <a:ea typeface="Proxima Nova"/>
                <a:cs typeface="Arial" panose="020B0604020202020204" pitchFamily="34" charset="0"/>
                <a:sym typeface="Proxima Nova"/>
              </a:rPr>
              <a:t>: Vision </a:t>
            </a:r>
          </a:p>
          <a:p>
            <a:pPr marL="137160" marR="0" lvl="0" algn="l" defTabSz="914400" rtl="0" eaLnBrk="1" fontAlgn="auto" latinLnBrk="0" hangingPunct="1">
              <a:lnSpc>
                <a:spcPct val="100000"/>
              </a:lnSpc>
              <a:spcBef>
                <a:spcPts val="0"/>
              </a:spcBef>
              <a:spcAft>
                <a:spcPts val="0"/>
              </a:spcAft>
              <a:buClr>
                <a:srgbClr val="616161"/>
              </a:buClr>
              <a:buSzPts val="1300"/>
              <a:tabLst/>
              <a:defRPr/>
            </a:pPr>
            <a:endParaRPr lang="en-US" sz="3200" dirty="0">
              <a:solidFill>
                <a:prstClr val="black"/>
              </a:solidFill>
              <a:ea typeface="Proxima Nova"/>
              <a:cs typeface="Arial" panose="020B0604020202020204" pitchFamily="34" charset="0"/>
              <a:sym typeface="Proxima Nova"/>
            </a:endParaRPr>
          </a:p>
          <a:p>
            <a:pPr marL="137160" marR="0" lvl="0" algn="l" defTabSz="914400" rtl="0" eaLnBrk="1" fontAlgn="auto" latinLnBrk="0" hangingPunct="1">
              <a:lnSpc>
                <a:spcPct val="100000"/>
              </a:lnSpc>
              <a:spcBef>
                <a:spcPts val="0"/>
              </a:spcBef>
              <a:spcAft>
                <a:spcPts val="0"/>
              </a:spcAft>
              <a:buClr>
                <a:srgbClr val="616161"/>
              </a:buClr>
              <a:buSzPts val="1300"/>
              <a:tabLst/>
              <a:defRPr/>
            </a:pPr>
            <a:r>
              <a:rPr lang="en-US" sz="3200" dirty="0">
                <a:solidFill>
                  <a:prstClr val="black"/>
                </a:solidFill>
                <a:ea typeface="Proxima Nova"/>
                <a:cs typeface="Arial" panose="020B0604020202020204" pitchFamily="34" charset="0"/>
                <a:sym typeface="Proxima Nova"/>
              </a:rPr>
              <a:t> </a:t>
            </a:r>
            <a:r>
              <a:rPr kumimoji="0" lang="en-US" sz="3200" b="1"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Utilizing</a:t>
            </a:r>
            <a:r>
              <a:rPr lang="en-US" sz="3200" b="1" dirty="0">
                <a:solidFill>
                  <a:prstClr val="black"/>
                </a:solidFill>
                <a:ea typeface="Proxima Nova"/>
                <a:cs typeface="Arial" panose="020B0604020202020204" pitchFamily="34" charset="0"/>
                <a:sym typeface="Proxima Nova"/>
              </a:rPr>
              <a:t>:</a:t>
            </a:r>
            <a:r>
              <a:rPr lang="en-US" sz="3200" dirty="0">
                <a:solidFill>
                  <a:prstClr val="black"/>
                </a:solidFill>
                <a:ea typeface="Proxima Nova"/>
                <a:cs typeface="Arial" panose="020B0604020202020204" pitchFamily="34" charset="0"/>
                <a:sym typeface="Proxima Nova"/>
              </a:rPr>
              <a:t> Unit data </a:t>
            </a:r>
          </a:p>
          <a:p>
            <a:pPr marL="137160" marR="0" lvl="0" algn="l" defTabSz="914400" rtl="0" eaLnBrk="1" fontAlgn="auto" latinLnBrk="0" hangingPunct="1">
              <a:lnSpc>
                <a:spcPct val="100000"/>
              </a:lnSpc>
              <a:spcBef>
                <a:spcPts val="0"/>
              </a:spcBef>
              <a:spcAft>
                <a:spcPts val="0"/>
              </a:spcAft>
              <a:buClr>
                <a:srgbClr val="616161"/>
              </a:buClr>
              <a:buSzPts val="1300"/>
              <a:tabLst/>
              <a:defRPr/>
            </a:pPr>
            <a:endParaRPr kumimoji="0" lang="en-US" sz="3200" b="1"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endParaRPr>
          </a:p>
          <a:p>
            <a:pPr marL="137160" marR="0" lvl="0" algn="l" defTabSz="914400" rtl="0" eaLnBrk="1" fontAlgn="auto" latinLnBrk="0" hangingPunct="1">
              <a:lnSpc>
                <a:spcPct val="100000"/>
              </a:lnSpc>
              <a:spcBef>
                <a:spcPts val="0"/>
              </a:spcBef>
              <a:spcAft>
                <a:spcPts val="0"/>
              </a:spcAft>
              <a:buClr>
                <a:srgbClr val="616161"/>
              </a:buClr>
              <a:buSzPts val="1300"/>
              <a:tabLst/>
              <a:defRPr/>
            </a:pPr>
            <a:r>
              <a:rPr kumimoji="0" lang="en-US" sz="3200" b="1" i="0" u="none" strike="noStrike" kern="1200" cap="none" spc="0" normalizeH="0" baseline="0" noProof="0" dirty="0">
                <a:ln>
                  <a:noFill/>
                </a:ln>
                <a:solidFill>
                  <a:prstClr val="black"/>
                </a:solidFill>
                <a:effectLst/>
                <a:uLnTx/>
                <a:uFillTx/>
                <a:ea typeface="Proxima Nova"/>
                <a:cs typeface="Arial" panose="020B0604020202020204" pitchFamily="34" charset="0"/>
                <a:sym typeface="Proxima Nova"/>
              </a:rPr>
              <a:t>Empowering</a:t>
            </a:r>
            <a:r>
              <a:rPr lang="en-US" sz="3200" b="1" dirty="0">
                <a:solidFill>
                  <a:prstClr val="black"/>
                </a:solidFill>
                <a:ea typeface="Proxima Nova"/>
                <a:cs typeface="Arial" panose="020B0604020202020204" pitchFamily="34" charset="0"/>
                <a:sym typeface="Proxima Nova"/>
              </a:rPr>
              <a:t>: </a:t>
            </a:r>
            <a:r>
              <a:rPr lang="en-US" sz="3200" dirty="0">
                <a:solidFill>
                  <a:prstClr val="black"/>
                </a:solidFill>
                <a:ea typeface="Proxima Nova"/>
                <a:cs typeface="Arial" panose="020B0604020202020204" pitchFamily="34" charset="0"/>
                <a:sym typeface="Proxima Nova"/>
              </a:rPr>
              <a:t>V</a:t>
            </a:r>
            <a:r>
              <a:rPr kumimoji="0" lang="en-US" sz="3200" b="0" i="0" u="none" strike="noStrike" kern="1200" cap="none" spc="0" normalizeH="0" baseline="0" noProof="0" dirty="0" err="1">
                <a:ln>
                  <a:noFill/>
                </a:ln>
                <a:solidFill>
                  <a:prstClr val="black"/>
                </a:solidFill>
                <a:effectLst/>
                <a:uLnTx/>
                <a:uFillTx/>
                <a:ea typeface="Proxima Nova"/>
                <a:cs typeface="Arial" panose="020B0604020202020204" pitchFamily="34" charset="0"/>
                <a:sym typeface="Proxima Nova"/>
              </a:rPr>
              <a:t>olunteers</a:t>
            </a:r>
            <a:endParaRPr kumimoji="0" sz="3200" b="0" i="0" u="none" strike="sng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11" name="Google Shape;184;p1">
            <a:extLst>
              <a:ext uri="{FF2B5EF4-FFF2-40B4-BE49-F238E27FC236}">
                <a16:creationId xmlns:a16="http://schemas.microsoft.com/office/drawing/2014/main" id="{722993F5-B24D-B401-53A6-B0FFF3115F16}"/>
              </a:ext>
            </a:extLst>
          </p:cNvPr>
          <p:cNvSpPr/>
          <p:nvPr/>
        </p:nvSpPr>
        <p:spPr>
          <a:xfrm>
            <a:off x="4724400" y="3947070"/>
            <a:ext cx="4190999" cy="152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3" name="Google Shape;190;p2">
            <a:extLst>
              <a:ext uri="{FF2B5EF4-FFF2-40B4-BE49-F238E27FC236}">
                <a16:creationId xmlns:a16="http://schemas.microsoft.com/office/drawing/2014/main" id="{8970EA06-112E-5210-8DC2-C63BD4BC52BC}"/>
              </a:ext>
            </a:extLst>
          </p:cNvPr>
          <p:cNvSpPr txBox="1">
            <a:spLocks noGrp="1"/>
          </p:cNvSpPr>
          <p:nvPr>
            <p:ph type="title"/>
          </p:nvPr>
        </p:nvSpPr>
        <p:spPr>
          <a:xfrm>
            <a:off x="286752" y="506394"/>
            <a:ext cx="6533147" cy="83753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262626"/>
              </a:buClr>
              <a:buSzPts val="2200"/>
              <a:buFont typeface="Century Gothic"/>
              <a:buNone/>
            </a:pPr>
            <a:r>
              <a:rPr lang="en-US" dirty="0"/>
              <a:t>Identifying and Meeting Unit Needs</a:t>
            </a:r>
            <a:endParaRPr dirty="0"/>
          </a:p>
        </p:txBody>
      </p:sp>
      <p:pic>
        <p:nvPicPr>
          <p:cNvPr id="2" name="Content Placeholder 5">
            <a:extLst>
              <a:ext uri="{FF2B5EF4-FFF2-40B4-BE49-F238E27FC236}">
                <a16:creationId xmlns:a16="http://schemas.microsoft.com/office/drawing/2014/main" id="{1E5D43B2-DC2E-4914-ADC2-B40879C2F6A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54232" y="2069432"/>
            <a:ext cx="5394612" cy="3702922"/>
          </a:xfrm>
        </p:spPr>
      </p:pic>
    </p:spTree>
    <p:extLst>
      <p:ext uri="{BB962C8B-B14F-4D97-AF65-F5344CB8AC3E}">
        <p14:creationId xmlns:p14="http://schemas.microsoft.com/office/powerpoint/2010/main" val="2438014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90;p2">
            <a:extLst>
              <a:ext uri="{FF2B5EF4-FFF2-40B4-BE49-F238E27FC236}">
                <a16:creationId xmlns:a16="http://schemas.microsoft.com/office/drawing/2014/main" id="{D408D233-BEC1-94FF-074C-CC5DEFB1EBEC}"/>
              </a:ext>
            </a:extLst>
          </p:cNvPr>
          <p:cNvSpPr txBox="1">
            <a:spLocks noGrp="1"/>
          </p:cNvSpPr>
          <p:nvPr>
            <p:ph type="title"/>
          </p:nvPr>
        </p:nvSpPr>
        <p:spPr>
          <a:xfrm>
            <a:off x="0" y="432093"/>
            <a:ext cx="8520600" cy="1020561"/>
          </a:xfrm>
          <a:prstGeom prst="rect">
            <a:avLst/>
          </a:prstGeom>
          <a:noFill/>
          <a:ln>
            <a:noFill/>
          </a:ln>
        </p:spPr>
        <p:txBody>
          <a:bodyPr spcFirstLastPara="1" wrap="square" lIns="91425" tIns="91425" rIns="91425" bIns="91425" anchor="ctr" anchorCtr="0">
            <a:normAutofit fontScale="90000"/>
          </a:bodyPr>
          <a:lstStyle/>
          <a:p>
            <a:pPr marL="0" lvl="0" indent="0" algn="l" rtl="0">
              <a:spcBef>
                <a:spcPts val="0"/>
              </a:spcBef>
              <a:spcAft>
                <a:spcPts val="0"/>
              </a:spcAft>
              <a:buClr>
                <a:srgbClr val="262626"/>
              </a:buClr>
              <a:buSzPts val="2200"/>
              <a:buFont typeface="Century Gothic"/>
              <a:buNone/>
            </a:pPr>
            <a:r>
              <a:rPr lang="en-US" sz="4000" dirty="0"/>
              <a:t>  Clarifying Vision and Goals</a:t>
            </a:r>
            <a:br>
              <a:rPr lang="en-US" sz="3200" dirty="0"/>
            </a:br>
            <a:br>
              <a:rPr lang="en-US" sz="2400" dirty="0"/>
            </a:br>
            <a:endParaRPr sz="2400" dirty="0"/>
          </a:p>
        </p:txBody>
      </p:sp>
      <p:pic>
        <p:nvPicPr>
          <p:cNvPr id="8" name="Picture 7" descr="A pencil writing on a white surface&#10;&#10;AI-generated content may be incorrect.">
            <a:extLst>
              <a:ext uri="{FF2B5EF4-FFF2-40B4-BE49-F238E27FC236}">
                <a16:creationId xmlns:a16="http://schemas.microsoft.com/office/drawing/2014/main" id="{395B3277-98C4-F651-4742-8E29E7B45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0116" y="1772580"/>
            <a:ext cx="4838700" cy="3682538"/>
          </a:xfrm>
          <a:prstGeom prst="rect">
            <a:avLst/>
          </a:prstGeom>
        </p:spPr>
      </p:pic>
      <p:sp>
        <p:nvSpPr>
          <p:cNvPr id="2" name="TextBox 1">
            <a:extLst>
              <a:ext uri="{FF2B5EF4-FFF2-40B4-BE49-F238E27FC236}">
                <a16:creationId xmlns:a16="http://schemas.microsoft.com/office/drawing/2014/main" id="{937F7C64-5ABD-97AE-DF69-F22A4B56E234}"/>
              </a:ext>
            </a:extLst>
          </p:cNvPr>
          <p:cNvSpPr txBox="1"/>
          <p:nvPr/>
        </p:nvSpPr>
        <p:spPr>
          <a:xfrm>
            <a:off x="864524" y="2059577"/>
            <a:ext cx="5231476" cy="3108543"/>
          </a:xfrm>
          <a:prstGeom prst="rect">
            <a:avLst/>
          </a:prstGeom>
          <a:noFill/>
        </p:spPr>
        <p:txBody>
          <a:bodyPr wrap="square" rtlCol="0">
            <a:spAutoFit/>
          </a:bodyPr>
          <a:lstStyle/>
          <a:p>
            <a:pPr marL="457200" indent="-457200">
              <a:buFont typeface="Arial" panose="020B0604020202020204" pitchFamily="34" charset="0"/>
              <a:buChar char="•"/>
            </a:pPr>
            <a:r>
              <a:rPr lang="en-US" sz="3200" b="1" dirty="0"/>
              <a:t>Define Vision</a:t>
            </a:r>
          </a:p>
          <a:p>
            <a:endParaRPr lang="en-US" sz="3200" b="1" dirty="0"/>
          </a:p>
          <a:p>
            <a:pPr marL="457200" indent="-457200">
              <a:buFont typeface="Arial" panose="020B0604020202020204" pitchFamily="34" charset="0"/>
              <a:buChar char="•"/>
            </a:pPr>
            <a:r>
              <a:rPr lang="en-US" sz="3200" b="1" dirty="0"/>
              <a:t>Set SMART Goals</a:t>
            </a:r>
          </a:p>
          <a:p>
            <a:endParaRPr lang="en-US" sz="3200" b="1" dirty="0"/>
          </a:p>
          <a:p>
            <a:pPr marL="457200" indent="-457200">
              <a:buFont typeface="Arial" panose="020B0604020202020204" pitchFamily="34" charset="0"/>
              <a:buChar char="•"/>
            </a:pPr>
            <a:r>
              <a:rPr lang="en-US" sz="3200" b="1" dirty="0"/>
              <a:t>Focus on Impact</a:t>
            </a:r>
          </a:p>
          <a:p>
            <a:endParaRPr lang="en-US" dirty="0"/>
          </a:p>
          <a:p>
            <a:endParaRPr lang="en-US" dirty="0"/>
          </a:p>
        </p:txBody>
      </p:sp>
    </p:spTree>
    <p:extLst>
      <p:ext uri="{BB962C8B-B14F-4D97-AF65-F5344CB8AC3E}">
        <p14:creationId xmlns:p14="http://schemas.microsoft.com/office/powerpoint/2010/main" val="967220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FA2C7-56AE-89D8-C9D4-0F1DFEBA21C0}"/>
            </a:ext>
          </a:extLst>
        </p:cNvPr>
        <p:cNvGrpSpPr/>
        <p:nvPr/>
      </p:nvGrpSpPr>
      <p:grpSpPr>
        <a:xfrm>
          <a:off x="0" y="0"/>
          <a:ext cx="0" cy="0"/>
          <a:chOff x="0" y="0"/>
          <a:chExt cx="0" cy="0"/>
        </a:xfrm>
      </p:grpSpPr>
      <p:sp>
        <p:nvSpPr>
          <p:cNvPr id="2" name="Google Shape;206;p3">
            <a:extLst>
              <a:ext uri="{FF2B5EF4-FFF2-40B4-BE49-F238E27FC236}">
                <a16:creationId xmlns:a16="http://schemas.microsoft.com/office/drawing/2014/main" id="{669B8DD6-014F-B728-8BD8-75914E5EBAEF}"/>
              </a:ext>
            </a:extLst>
          </p:cNvPr>
          <p:cNvSpPr txBox="1">
            <a:spLocks noGrp="1"/>
          </p:cNvSpPr>
          <p:nvPr>
            <p:ph type="title"/>
          </p:nvPr>
        </p:nvSpPr>
        <p:spPr>
          <a:xfrm>
            <a:off x="228600" y="448471"/>
            <a:ext cx="11210739" cy="712925"/>
          </a:xfrm>
          <a:prstGeom prst="rect">
            <a:avLst/>
          </a:prstGeom>
          <a:noFill/>
          <a:ln>
            <a:noFill/>
          </a:ln>
        </p:spPr>
        <p:txBody>
          <a:bodyPr spcFirstLastPara="1" wrap="square" lIns="91425" tIns="91425" rIns="91425" bIns="91425" anchor="ctr" anchorCtr="0">
            <a:normAutofit/>
          </a:bodyPr>
          <a:lstStyle/>
          <a:p>
            <a:pPr marL="0" lvl="0" indent="0" algn="l" rtl="0">
              <a:spcBef>
                <a:spcPts val="0"/>
              </a:spcBef>
              <a:spcAft>
                <a:spcPts val="0"/>
              </a:spcAft>
              <a:buClr>
                <a:srgbClr val="262626"/>
              </a:buClr>
              <a:buSzPts val="2200"/>
              <a:buFont typeface="Century Gothic"/>
              <a:buNone/>
            </a:pPr>
            <a:r>
              <a:rPr lang="en-US" sz="3600" dirty="0"/>
              <a:t>Identifying Gaps </a:t>
            </a:r>
            <a:endParaRPr dirty="0"/>
          </a:p>
        </p:txBody>
      </p:sp>
      <p:sp>
        <p:nvSpPr>
          <p:cNvPr id="4" name="Google Shape;210;p3">
            <a:extLst>
              <a:ext uri="{FF2B5EF4-FFF2-40B4-BE49-F238E27FC236}">
                <a16:creationId xmlns:a16="http://schemas.microsoft.com/office/drawing/2014/main" id="{EBE07410-538D-A1C3-C14A-EB80F31A55DB}"/>
              </a:ext>
            </a:extLst>
          </p:cNvPr>
          <p:cNvSpPr/>
          <p:nvPr/>
        </p:nvSpPr>
        <p:spPr>
          <a:xfrm>
            <a:off x="228600" y="1508670"/>
            <a:ext cx="8686800"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7" name="Google Shape;213;p3">
            <a:extLst>
              <a:ext uri="{FF2B5EF4-FFF2-40B4-BE49-F238E27FC236}">
                <a16:creationId xmlns:a16="http://schemas.microsoft.com/office/drawing/2014/main" id="{E0FB6B63-B76B-1DB2-882E-5407CD6F7523}"/>
              </a:ext>
            </a:extLst>
          </p:cNvPr>
          <p:cNvSpPr/>
          <p:nvPr/>
        </p:nvSpPr>
        <p:spPr>
          <a:xfrm>
            <a:off x="4724400" y="1508670"/>
            <a:ext cx="4190999"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9" name="Google Shape;214;p3">
            <a:extLst>
              <a:ext uri="{FF2B5EF4-FFF2-40B4-BE49-F238E27FC236}">
                <a16:creationId xmlns:a16="http://schemas.microsoft.com/office/drawing/2014/main" id="{95E238D9-2172-01BE-7AD6-19640A5AC011}"/>
              </a:ext>
            </a:extLst>
          </p:cNvPr>
          <p:cNvSpPr txBox="1"/>
          <p:nvPr/>
        </p:nvSpPr>
        <p:spPr>
          <a:xfrm>
            <a:off x="4724400" y="1508670"/>
            <a:ext cx="4190999" cy="236220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sp>
        <p:nvSpPr>
          <p:cNvPr id="12" name="Google Shape;216;p3">
            <a:extLst>
              <a:ext uri="{FF2B5EF4-FFF2-40B4-BE49-F238E27FC236}">
                <a16:creationId xmlns:a16="http://schemas.microsoft.com/office/drawing/2014/main" id="{E4EA2F83-F74F-FC2A-158F-4B0C51290A4A}"/>
              </a:ext>
            </a:extLst>
          </p:cNvPr>
          <p:cNvSpPr/>
          <p:nvPr/>
        </p:nvSpPr>
        <p:spPr>
          <a:xfrm>
            <a:off x="4724400" y="3947070"/>
            <a:ext cx="4190999" cy="152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pic>
        <p:nvPicPr>
          <p:cNvPr id="8" name="Picture 7" descr="A magnifying glass with words&#10;&#10;AI-generated content may be incorrect.">
            <a:extLst>
              <a:ext uri="{FF2B5EF4-FFF2-40B4-BE49-F238E27FC236}">
                <a16:creationId xmlns:a16="http://schemas.microsoft.com/office/drawing/2014/main" id="{068D60DA-DC55-6A5D-6A3F-7AE7CA402E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5199" y="1695878"/>
            <a:ext cx="6736801" cy="4654783"/>
          </a:xfrm>
          <a:prstGeom prst="rect">
            <a:avLst/>
          </a:prstGeom>
        </p:spPr>
      </p:pic>
      <p:sp>
        <p:nvSpPr>
          <p:cNvPr id="3" name="TextBox 2">
            <a:extLst>
              <a:ext uri="{FF2B5EF4-FFF2-40B4-BE49-F238E27FC236}">
                <a16:creationId xmlns:a16="http://schemas.microsoft.com/office/drawing/2014/main" id="{415AD860-5CA3-02D7-03DA-A5CB6239346C}"/>
              </a:ext>
            </a:extLst>
          </p:cNvPr>
          <p:cNvSpPr txBox="1"/>
          <p:nvPr/>
        </p:nvSpPr>
        <p:spPr>
          <a:xfrm>
            <a:off x="1077040" y="2427603"/>
            <a:ext cx="4756929" cy="255454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Resource Gaps </a:t>
            </a:r>
          </a:p>
          <a:p>
            <a:endParaRPr lang="en-US" sz="3200" b="1" dirty="0"/>
          </a:p>
          <a:p>
            <a:pPr marL="457200" indent="-457200">
              <a:buFont typeface="Arial" panose="020B0604020202020204" pitchFamily="34" charset="0"/>
              <a:buChar char="•"/>
            </a:pPr>
            <a:r>
              <a:rPr lang="en-US" sz="3200" b="1" dirty="0"/>
              <a:t>Prioritize Needs</a:t>
            </a:r>
          </a:p>
          <a:p>
            <a:endParaRPr lang="en-US" sz="3200" b="1" dirty="0"/>
          </a:p>
          <a:p>
            <a:pPr marL="457200" indent="-457200">
              <a:buFont typeface="Arial" panose="020B0604020202020204" pitchFamily="34" charset="0"/>
              <a:buChar char="•"/>
            </a:pPr>
            <a:r>
              <a:rPr lang="en-US" sz="3200" b="1" dirty="0"/>
              <a:t>Optimize Resources</a:t>
            </a:r>
          </a:p>
        </p:txBody>
      </p:sp>
    </p:spTree>
    <p:extLst>
      <p:ext uri="{BB962C8B-B14F-4D97-AF65-F5344CB8AC3E}">
        <p14:creationId xmlns:p14="http://schemas.microsoft.com/office/powerpoint/2010/main" val="3220689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6C9AD-7796-7BDA-00B2-F6A890900DEE}"/>
            </a:ext>
          </a:extLst>
        </p:cNvPr>
        <p:cNvGrpSpPr/>
        <p:nvPr/>
      </p:nvGrpSpPr>
      <p:grpSpPr>
        <a:xfrm>
          <a:off x="0" y="0"/>
          <a:ext cx="0" cy="0"/>
          <a:chOff x="0" y="0"/>
          <a:chExt cx="0" cy="0"/>
        </a:xfrm>
      </p:grpSpPr>
      <p:sp>
        <p:nvSpPr>
          <p:cNvPr id="3" name="Google Shape;227;p4">
            <a:extLst>
              <a:ext uri="{FF2B5EF4-FFF2-40B4-BE49-F238E27FC236}">
                <a16:creationId xmlns:a16="http://schemas.microsoft.com/office/drawing/2014/main" id="{1D14FE50-CC5A-5EAA-7BFB-EBF031EFB3D2}"/>
              </a:ext>
            </a:extLst>
          </p:cNvPr>
          <p:cNvSpPr/>
          <p:nvPr/>
        </p:nvSpPr>
        <p:spPr>
          <a:xfrm>
            <a:off x="1367852" y="2354759"/>
            <a:ext cx="86868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4" name="Google Shape;228;p4">
            <a:extLst>
              <a:ext uri="{FF2B5EF4-FFF2-40B4-BE49-F238E27FC236}">
                <a16:creationId xmlns:a16="http://schemas.microsoft.com/office/drawing/2014/main" id="{0DC94C6F-4FE3-3ECF-BDA9-F0E71E32776B}"/>
              </a:ext>
            </a:extLst>
          </p:cNvPr>
          <p:cNvSpPr/>
          <p:nvPr/>
        </p:nvSpPr>
        <p:spPr>
          <a:xfrm>
            <a:off x="1367852" y="2354759"/>
            <a:ext cx="26923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5" name="Google Shape;229;p4">
            <a:extLst>
              <a:ext uri="{FF2B5EF4-FFF2-40B4-BE49-F238E27FC236}">
                <a16:creationId xmlns:a16="http://schemas.microsoft.com/office/drawing/2014/main" id="{B57381FD-CFA9-ABF3-8D06-F326C3BD27E2}"/>
              </a:ext>
            </a:extLst>
          </p:cNvPr>
          <p:cNvSpPr/>
          <p:nvPr/>
        </p:nvSpPr>
        <p:spPr>
          <a:xfrm>
            <a:off x="2561602" y="2354759"/>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6" name="Google Shape;230;p4">
            <a:extLst>
              <a:ext uri="{FF2B5EF4-FFF2-40B4-BE49-F238E27FC236}">
                <a16:creationId xmlns:a16="http://schemas.microsoft.com/office/drawing/2014/main" id="{FBC0DBDA-D1F2-02B7-7650-EC96E6954E7B}"/>
              </a:ext>
            </a:extLst>
          </p:cNvPr>
          <p:cNvSpPr txBox="1"/>
          <p:nvPr/>
        </p:nvSpPr>
        <p:spPr>
          <a:xfrm>
            <a:off x="2561602" y="2354759"/>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7" name="Google Shape;231;p4" descr="tmprrgz1ws7.png">
            <a:extLst>
              <a:ext uri="{FF2B5EF4-FFF2-40B4-BE49-F238E27FC236}">
                <a16:creationId xmlns:a16="http://schemas.microsoft.com/office/drawing/2014/main" id="{E65D2A73-D4FE-5613-4635-5690372789CD}"/>
              </a:ext>
            </a:extLst>
          </p:cNvPr>
          <p:cNvPicPr preferRelativeResize="0"/>
          <p:nvPr/>
        </p:nvPicPr>
        <p:blipFill rotWithShape="1">
          <a:blip r:embed="rId3">
            <a:alphaModFix/>
          </a:blip>
          <a:srcRect/>
          <a:stretch/>
        </p:blipFill>
        <p:spPr>
          <a:xfrm>
            <a:off x="2535596" y="2129513"/>
            <a:ext cx="796195" cy="712925"/>
          </a:xfrm>
          <a:prstGeom prst="rect">
            <a:avLst/>
          </a:prstGeom>
          <a:noFill/>
          <a:ln>
            <a:noFill/>
          </a:ln>
        </p:spPr>
      </p:pic>
      <p:sp>
        <p:nvSpPr>
          <p:cNvPr id="9" name="Google Shape;232;p4">
            <a:extLst>
              <a:ext uri="{FF2B5EF4-FFF2-40B4-BE49-F238E27FC236}">
                <a16:creationId xmlns:a16="http://schemas.microsoft.com/office/drawing/2014/main" id="{40E7FCB6-26D4-A643-F957-851C3A8ADF78}"/>
              </a:ext>
            </a:extLst>
          </p:cNvPr>
          <p:cNvSpPr txBox="1"/>
          <p:nvPr/>
        </p:nvSpPr>
        <p:spPr>
          <a:xfrm>
            <a:off x="1471226" y="3046501"/>
            <a:ext cx="2692300" cy="203132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Analyze Survey Results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Identify common gaps and insights from district responses.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Google Shape;233;p4">
            <a:extLst>
              <a:ext uri="{FF2B5EF4-FFF2-40B4-BE49-F238E27FC236}">
                <a16:creationId xmlns:a16="http://schemas.microsoft.com/office/drawing/2014/main" id="{5B47CEF2-3FA6-029A-817C-55BA9F081C4F}"/>
              </a:ext>
            </a:extLst>
          </p:cNvPr>
          <p:cNvSpPr/>
          <p:nvPr/>
        </p:nvSpPr>
        <p:spPr>
          <a:xfrm>
            <a:off x="4364952" y="2354759"/>
            <a:ext cx="2692449"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2" name="Google Shape;234;p4">
            <a:extLst>
              <a:ext uri="{FF2B5EF4-FFF2-40B4-BE49-F238E27FC236}">
                <a16:creationId xmlns:a16="http://schemas.microsoft.com/office/drawing/2014/main" id="{5E48F064-77B5-2E13-9F0A-9D5707B39375}"/>
              </a:ext>
            </a:extLst>
          </p:cNvPr>
          <p:cNvSpPr/>
          <p:nvPr/>
        </p:nvSpPr>
        <p:spPr>
          <a:xfrm>
            <a:off x="5558703" y="2354759"/>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3" name="Google Shape;235;p4">
            <a:extLst>
              <a:ext uri="{FF2B5EF4-FFF2-40B4-BE49-F238E27FC236}">
                <a16:creationId xmlns:a16="http://schemas.microsoft.com/office/drawing/2014/main" id="{3EA0125A-18D6-9CBF-35EA-F30E8BCE3F60}"/>
              </a:ext>
            </a:extLst>
          </p:cNvPr>
          <p:cNvSpPr txBox="1"/>
          <p:nvPr/>
        </p:nvSpPr>
        <p:spPr>
          <a:xfrm>
            <a:off x="5558703" y="2354759"/>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14" name="Google Shape;236;p4" descr="tmpmn9_d1i3.png">
            <a:extLst>
              <a:ext uri="{FF2B5EF4-FFF2-40B4-BE49-F238E27FC236}">
                <a16:creationId xmlns:a16="http://schemas.microsoft.com/office/drawing/2014/main" id="{B7810B78-0A45-74A1-5383-C2F5C9B7876C}"/>
              </a:ext>
            </a:extLst>
          </p:cNvPr>
          <p:cNvPicPr preferRelativeResize="0"/>
          <p:nvPr/>
        </p:nvPicPr>
        <p:blipFill rotWithShape="1">
          <a:blip r:embed="rId4">
            <a:alphaModFix/>
          </a:blip>
          <a:srcRect/>
          <a:stretch/>
        </p:blipFill>
        <p:spPr>
          <a:xfrm>
            <a:off x="5617729" y="2142416"/>
            <a:ext cx="796195" cy="712925"/>
          </a:xfrm>
          <a:prstGeom prst="rect">
            <a:avLst/>
          </a:prstGeom>
          <a:noFill/>
          <a:ln>
            <a:noFill/>
          </a:ln>
        </p:spPr>
      </p:pic>
      <p:sp>
        <p:nvSpPr>
          <p:cNvPr id="15" name="Google Shape;237;p4">
            <a:extLst>
              <a:ext uri="{FF2B5EF4-FFF2-40B4-BE49-F238E27FC236}">
                <a16:creationId xmlns:a16="http://schemas.microsoft.com/office/drawing/2014/main" id="{4D2D9635-20AF-A8DE-18BC-C518BADA7FEB}"/>
              </a:ext>
            </a:extLst>
          </p:cNvPr>
          <p:cNvSpPr txBox="1"/>
          <p:nvPr/>
        </p:nvSpPr>
        <p:spPr>
          <a:xfrm>
            <a:off x="4669603" y="3067684"/>
            <a:ext cx="2692449" cy="169277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Break Down Tasks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Transform initiatives into actionable and manageable assignments.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Google Shape;238;p4">
            <a:extLst>
              <a:ext uri="{FF2B5EF4-FFF2-40B4-BE49-F238E27FC236}">
                <a16:creationId xmlns:a16="http://schemas.microsoft.com/office/drawing/2014/main" id="{A9660CBC-97BE-B372-4DE7-D2267A182EF1}"/>
              </a:ext>
            </a:extLst>
          </p:cNvPr>
          <p:cNvSpPr/>
          <p:nvPr/>
        </p:nvSpPr>
        <p:spPr>
          <a:xfrm>
            <a:off x="7569100" y="2699719"/>
            <a:ext cx="2692300" cy="1074241"/>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7" name="Google Shape;239;p4">
            <a:extLst>
              <a:ext uri="{FF2B5EF4-FFF2-40B4-BE49-F238E27FC236}">
                <a16:creationId xmlns:a16="http://schemas.microsoft.com/office/drawing/2014/main" id="{06F36AC7-77E2-C75F-7ACE-A9775C0B6435}"/>
              </a:ext>
            </a:extLst>
          </p:cNvPr>
          <p:cNvSpPr/>
          <p:nvPr/>
        </p:nvSpPr>
        <p:spPr>
          <a:xfrm>
            <a:off x="8555952" y="2354759"/>
            <a:ext cx="304800" cy="304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8" name="Google Shape;240;p4">
            <a:extLst>
              <a:ext uri="{FF2B5EF4-FFF2-40B4-BE49-F238E27FC236}">
                <a16:creationId xmlns:a16="http://schemas.microsoft.com/office/drawing/2014/main" id="{6887C7ED-7032-0FAD-6CEA-29E4C2CF6E29}"/>
              </a:ext>
            </a:extLst>
          </p:cNvPr>
          <p:cNvSpPr txBox="1"/>
          <p:nvPr/>
        </p:nvSpPr>
        <p:spPr>
          <a:xfrm>
            <a:off x="8555952" y="2354759"/>
            <a:ext cx="304800" cy="30480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a:ea typeface="Century Gothic"/>
              <a:cs typeface="Century Gothic"/>
              <a:sym typeface="Century Gothic"/>
            </a:endParaRPr>
          </a:p>
        </p:txBody>
      </p:sp>
      <p:pic>
        <p:nvPicPr>
          <p:cNvPr id="19" name="Google Shape;241;p4" descr="tmp22t1k57u.png">
            <a:extLst>
              <a:ext uri="{FF2B5EF4-FFF2-40B4-BE49-F238E27FC236}">
                <a16:creationId xmlns:a16="http://schemas.microsoft.com/office/drawing/2014/main" id="{96F1D032-8DF1-B53A-3159-687042FC15F1}"/>
              </a:ext>
            </a:extLst>
          </p:cNvPr>
          <p:cNvPicPr preferRelativeResize="0"/>
          <p:nvPr/>
        </p:nvPicPr>
        <p:blipFill rotWithShape="1">
          <a:blip r:embed="rId5">
            <a:alphaModFix/>
          </a:blip>
          <a:srcRect/>
          <a:stretch/>
        </p:blipFill>
        <p:spPr>
          <a:xfrm>
            <a:off x="8509033" y="2178954"/>
            <a:ext cx="702355" cy="712925"/>
          </a:xfrm>
          <a:prstGeom prst="rect">
            <a:avLst/>
          </a:prstGeom>
          <a:noFill/>
          <a:ln>
            <a:noFill/>
          </a:ln>
        </p:spPr>
      </p:pic>
      <p:sp>
        <p:nvSpPr>
          <p:cNvPr id="20" name="Google Shape;242;p4">
            <a:extLst>
              <a:ext uri="{FF2B5EF4-FFF2-40B4-BE49-F238E27FC236}">
                <a16:creationId xmlns:a16="http://schemas.microsoft.com/office/drawing/2014/main" id="{421739B4-60F5-323C-3499-591B2C831720}"/>
              </a:ext>
            </a:extLst>
          </p:cNvPr>
          <p:cNvSpPr txBox="1"/>
          <p:nvPr/>
        </p:nvSpPr>
        <p:spPr>
          <a:xfrm>
            <a:off x="7569100" y="3046501"/>
            <a:ext cx="2692300" cy="203132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Leverage Team Dynamics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Proxima Nova"/>
                <a:cs typeface="Arial" panose="020B0604020202020204" pitchFamily="34" charset="0"/>
                <a:sym typeface="Proxima Nova"/>
              </a:rPr>
              <a:t>Organize teams to execute tasks based on volunteer strengths.</a:t>
            </a:r>
            <a:endParaRPr kumimoji="0"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Google Shape;190;p2">
            <a:extLst>
              <a:ext uri="{FF2B5EF4-FFF2-40B4-BE49-F238E27FC236}">
                <a16:creationId xmlns:a16="http://schemas.microsoft.com/office/drawing/2014/main" id="{D8F0ECDE-FDF9-3F0B-1C57-9AFA281340F9}"/>
              </a:ext>
            </a:extLst>
          </p:cNvPr>
          <p:cNvSpPr txBox="1">
            <a:spLocks noGrp="1"/>
          </p:cNvSpPr>
          <p:nvPr>
            <p:ph type="title"/>
          </p:nvPr>
        </p:nvSpPr>
        <p:spPr>
          <a:xfrm>
            <a:off x="409303" y="310379"/>
            <a:ext cx="3484780" cy="712925"/>
          </a:xfrm>
          <a:prstGeom prst="rect">
            <a:avLst/>
          </a:prstGeom>
          <a:noFill/>
          <a:ln>
            <a:noFill/>
          </a:ln>
        </p:spPr>
        <p:txBody>
          <a:bodyPr spcFirstLastPara="1" wrap="square" lIns="91425" tIns="91425" rIns="91425" bIns="91425" anchor="ctr" anchorCtr="0">
            <a:normAutofit/>
          </a:bodyPr>
          <a:lstStyle/>
          <a:p>
            <a:pPr marL="0" lvl="0" indent="0" algn="l" rtl="0">
              <a:spcBef>
                <a:spcPts val="0"/>
              </a:spcBef>
              <a:spcAft>
                <a:spcPts val="0"/>
              </a:spcAft>
              <a:buClr>
                <a:srgbClr val="262626"/>
              </a:buClr>
              <a:buSzPts val="2200"/>
              <a:buFont typeface="Century Gothic"/>
              <a:buNone/>
            </a:pPr>
            <a:r>
              <a:rPr lang="en-US" sz="3200" dirty="0"/>
              <a:t>  </a:t>
            </a:r>
            <a:r>
              <a:rPr lang="en-US" dirty="0"/>
              <a:t>Lists to Action </a:t>
            </a:r>
            <a:endParaRPr sz="3200" dirty="0"/>
          </a:p>
        </p:txBody>
      </p:sp>
    </p:spTree>
    <p:extLst>
      <p:ext uri="{BB962C8B-B14F-4D97-AF65-F5344CB8AC3E}">
        <p14:creationId xmlns:p14="http://schemas.microsoft.com/office/powerpoint/2010/main" val="353121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94EE7-54F5-CCD7-C8CB-7882D79C4166}"/>
              </a:ext>
            </a:extLst>
          </p:cNvPr>
          <p:cNvSpPr>
            <a:spLocks noGrp="1"/>
          </p:cNvSpPr>
          <p:nvPr>
            <p:ph type="title"/>
          </p:nvPr>
        </p:nvSpPr>
        <p:spPr>
          <a:xfrm>
            <a:off x="142701" y="592364"/>
            <a:ext cx="5953299" cy="637345"/>
          </a:xfrm>
        </p:spPr>
        <p:txBody>
          <a:bodyPr>
            <a:noAutofit/>
          </a:bodyPr>
          <a:lstStyle/>
          <a:p>
            <a:r>
              <a:rPr lang="en-US" dirty="0"/>
              <a:t>Understanding Your District Survey</a:t>
            </a:r>
          </a:p>
        </p:txBody>
      </p:sp>
      <p:pic>
        <p:nvPicPr>
          <p:cNvPr id="6" name="Picture 5">
            <a:extLst>
              <a:ext uri="{FF2B5EF4-FFF2-40B4-BE49-F238E27FC236}">
                <a16:creationId xmlns:a16="http://schemas.microsoft.com/office/drawing/2014/main" id="{B3813D2F-BB06-D0D9-F80F-E14D39FF7736}"/>
              </a:ext>
            </a:extLst>
          </p:cNvPr>
          <p:cNvPicPr>
            <a:picLocks noChangeAspect="1"/>
          </p:cNvPicPr>
          <p:nvPr/>
        </p:nvPicPr>
        <p:blipFill>
          <a:blip r:embed="rId3"/>
          <a:stretch>
            <a:fillRect/>
          </a:stretch>
        </p:blipFill>
        <p:spPr>
          <a:xfrm>
            <a:off x="517083" y="1504306"/>
            <a:ext cx="9651676" cy="4666593"/>
          </a:xfrm>
          <a:prstGeom prst="rect">
            <a:avLst/>
          </a:prstGeom>
          <a:ln>
            <a:solidFill>
              <a:schemeClr val="accent1"/>
            </a:solidFill>
          </a:ln>
        </p:spPr>
      </p:pic>
      <p:sp>
        <p:nvSpPr>
          <p:cNvPr id="10" name="TextBox 9">
            <a:extLst>
              <a:ext uri="{FF2B5EF4-FFF2-40B4-BE49-F238E27FC236}">
                <a16:creationId xmlns:a16="http://schemas.microsoft.com/office/drawing/2014/main" id="{FFB97666-AEE3-5A96-26A4-83F5215E5ECC}"/>
              </a:ext>
            </a:extLst>
          </p:cNvPr>
          <p:cNvSpPr txBox="1"/>
          <p:nvPr/>
        </p:nvSpPr>
        <p:spPr>
          <a:xfrm>
            <a:off x="2348300" y="6252157"/>
            <a:ext cx="7102644" cy="369332"/>
          </a:xfrm>
          <a:prstGeom prst="rect">
            <a:avLst/>
          </a:prstGeom>
          <a:noFill/>
        </p:spPr>
        <p:txBody>
          <a:bodyPr wrap="square">
            <a:spAutoFit/>
          </a:bodyPr>
          <a:lstStyle/>
          <a:p>
            <a:r>
              <a:rPr lang="en-US" dirty="0">
                <a:hlinkClick r:id="rId4"/>
              </a:rPr>
              <a:t>https://www.scouting.org/commissioners/recruiting-and-retention/</a:t>
            </a:r>
            <a:r>
              <a:rPr lang="en-US" dirty="0"/>
              <a:t> </a:t>
            </a:r>
          </a:p>
        </p:txBody>
      </p:sp>
      <p:pic>
        <p:nvPicPr>
          <p:cNvPr id="11" name="Picture 10">
            <a:extLst>
              <a:ext uri="{FF2B5EF4-FFF2-40B4-BE49-F238E27FC236}">
                <a16:creationId xmlns:a16="http://schemas.microsoft.com/office/drawing/2014/main" id="{94DBA51F-0640-BFDD-6B14-10F60452B6C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55413" y="3177851"/>
            <a:ext cx="1319504" cy="1319504"/>
          </a:xfrm>
          <a:prstGeom prst="rect">
            <a:avLst/>
          </a:prstGeom>
          <a:noFill/>
          <a:ln>
            <a:noFill/>
          </a:ln>
        </p:spPr>
      </p:pic>
      <p:sp>
        <p:nvSpPr>
          <p:cNvPr id="3" name="Rectangle 2">
            <a:extLst>
              <a:ext uri="{FF2B5EF4-FFF2-40B4-BE49-F238E27FC236}">
                <a16:creationId xmlns:a16="http://schemas.microsoft.com/office/drawing/2014/main" id="{7E022EB1-A1EC-25F2-44E2-4B8ECCD4018B}"/>
              </a:ext>
            </a:extLst>
          </p:cNvPr>
          <p:cNvSpPr/>
          <p:nvPr/>
        </p:nvSpPr>
        <p:spPr>
          <a:xfrm>
            <a:off x="3119350" y="5486401"/>
            <a:ext cx="2573098" cy="394138"/>
          </a:xfrm>
          <a:prstGeom prst="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8479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F6479-DA77-A8FD-90AC-163972E53286}"/>
              </a:ext>
            </a:extLst>
          </p:cNvPr>
          <p:cNvSpPr>
            <a:spLocks noGrp="1"/>
          </p:cNvSpPr>
          <p:nvPr>
            <p:ph type="title"/>
          </p:nvPr>
        </p:nvSpPr>
        <p:spPr>
          <a:xfrm>
            <a:off x="31376" y="464878"/>
            <a:ext cx="6200091" cy="754322"/>
          </a:xfrm>
        </p:spPr>
        <p:txBody>
          <a:bodyPr>
            <a:normAutofit fontScale="90000"/>
          </a:bodyPr>
          <a:lstStyle/>
          <a:p>
            <a:r>
              <a:rPr lang="en-US" dirty="0"/>
              <a:t> Understanding Your District Survey  </a:t>
            </a:r>
          </a:p>
        </p:txBody>
      </p:sp>
      <p:pic>
        <p:nvPicPr>
          <p:cNvPr id="5" name="Picture 4" descr="A close-up of a sign&#10;&#10;AI-generated content may be incorrect.">
            <a:extLst>
              <a:ext uri="{FF2B5EF4-FFF2-40B4-BE49-F238E27FC236}">
                <a16:creationId xmlns:a16="http://schemas.microsoft.com/office/drawing/2014/main" id="{50F63C20-B513-24FD-0850-B07059A451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2179" y="1966708"/>
            <a:ext cx="7287642" cy="2924583"/>
          </a:xfrm>
          <a:prstGeom prst="rect">
            <a:avLst/>
          </a:prstGeom>
        </p:spPr>
      </p:pic>
    </p:spTree>
    <p:extLst>
      <p:ext uri="{BB962C8B-B14F-4D97-AF65-F5344CB8AC3E}">
        <p14:creationId xmlns:p14="http://schemas.microsoft.com/office/powerpoint/2010/main" val="2843592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B727B-B7D8-C5B0-DC38-92793F23B87A}"/>
            </a:ext>
          </a:extLst>
        </p:cNvPr>
        <p:cNvGrpSpPr/>
        <p:nvPr/>
      </p:nvGrpSpPr>
      <p:grpSpPr>
        <a:xfrm>
          <a:off x="0" y="0"/>
          <a:ext cx="0" cy="0"/>
          <a:chOff x="0" y="0"/>
          <a:chExt cx="0" cy="0"/>
        </a:xfrm>
      </p:grpSpPr>
      <p:sp>
        <p:nvSpPr>
          <p:cNvPr id="3" name="Google Shape;249;p5">
            <a:extLst>
              <a:ext uri="{FF2B5EF4-FFF2-40B4-BE49-F238E27FC236}">
                <a16:creationId xmlns:a16="http://schemas.microsoft.com/office/drawing/2014/main" id="{C77D9269-C812-19CF-F47B-6C12A0E7C448}"/>
              </a:ext>
            </a:extLst>
          </p:cNvPr>
          <p:cNvSpPr/>
          <p:nvPr/>
        </p:nvSpPr>
        <p:spPr>
          <a:xfrm>
            <a:off x="228600" y="1508670"/>
            <a:ext cx="8686800" cy="3200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4" name="Google Shape;250;p5">
            <a:extLst>
              <a:ext uri="{FF2B5EF4-FFF2-40B4-BE49-F238E27FC236}">
                <a16:creationId xmlns:a16="http://schemas.microsoft.com/office/drawing/2014/main" id="{03ED4BB2-B1FE-C5A5-7D85-5AD3E81EAFF0}"/>
              </a:ext>
            </a:extLst>
          </p:cNvPr>
          <p:cNvSpPr/>
          <p:nvPr/>
        </p:nvSpPr>
        <p:spPr>
          <a:xfrm>
            <a:off x="228600" y="1508670"/>
            <a:ext cx="8686800" cy="3200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5" name="Google Shape;251;p5">
            <a:extLst>
              <a:ext uri="{FF2B5EF4-FFF2-40B4-BE49-F238E27FC236}">
                <a16:creationId xmlns:a16="http://schemas.microsoft.com/office/drawing/2014/main" id="{CEF0B17C-AE8B-40A5-08B6-B5CED1F9F266}"/>
              </a:ext>
            </a:extLst>
          </p:cNvPr>
          <p:cNvSpPr/>
          <p:nvPr/>
        </p:nvSpPr>
        <p:spPr>
          <a:xfrm>
            <a:off x="228599" y="2554778"/>
            <a:ext cx="8686800"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6" name="Google Shape;252;p5">
            <a:extLst>
              <a:ext uri="{FF2B5EF4-FFF2-40B4-BE49-F238E27FC236}">
                <a16:creationId xmlns:a16="http://schemas.microsoft.com/office/drawing/2014/main" id="{9300F4FE-5558-397E-7093-6FDFADBBECE8}"/>
              </a:ext>
            </a:extLst>
          </p:cNvPr>
          <p:cNvSpPr/>
          <p:nvPr/>
        </p:nvSpPr>
        <p:spPr>
          <a:xfrm>
            <a:off x="1189068" y="2322022"/>
            <a:ext cx="4190999"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9" name="Google Shape;254;p5">
            <a:extLst>
              <a:ext uri="{FF2B5EF4-FFF2-40B4-BE49-F238E27FC236}">
                <a16:creationId xmlns:a16="http://schemas.microsoft.com/office/drawing/2014/main" id="{E39DE001-07BE-1CFE-5BB8-8D0604A35ADF}"/>
              </a:ext>
            </a:extLst>
          </p:cNvPr>
          <p:cNvSpPr/>
          <p:nvPr/>
        </p:nvSpPr>
        <p:spPr>
          <a:xfrm>
            <a:off x="6973685" y="1813470"/>
            <a:ext cx="4190999" cy="25908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3" name="Google Shape;257;p5">
            <a:extLst>
              <a:ext uri="{FF2B5EF4-FFF2-40B4-BE49-F238E27FC236}">
                <a16:creationId xmlns:a16="http://schemas.microsoft.com/office/drawing/2014/main" id="{9BB3BB9A-B9EE-31A4-007C-19ED0BFC1238}"/>
              </a:ext>
            </a:extLst>
          </p:cNvPr>
          <p:cNvSpPr/>
          <p:nvPr/>
        </p:nvSpPr>
        <p:spPr>
          <a:xfrm>
            <a:off x="4724400" y="3947070"/>
            <a:ext cx="4190999" cy="152400"/>
          </a:xfrm>
          <a:prstGeom prst="rect">
            <a:avLst/>
          </a:prstGeom>
          <a:solidFill>
            <a:srgbClr val="000000">
              <a:alpha val="0"/>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endParaRPr>
          </a:p>
        </p:txBody>
      </p:sp>
      <p:sp>
        <p:nvSpPr>
          <p:cNvPr id="15" name="Google Shape;190;p2">
            <a:extLst>
              <a:ext uri="{FF2B5EF4-FFF2-40B4-BE49-F238E27FC236}">
                <a16:creationId xmlns:a16="http://schemas.microsoft.com/office/drawing/2014/main" id="{43EAFB91-96C3-DA94-D6F7-C38C344C5198}"/>
              </a:ext>
            </a:extLst>
          </p:cNvPr>
          <p:cNvSpPr txBox="1">
            <a:spLocks noGrp="1"/>
          </p:cNvSpPr>
          <p:nvPr>
            <p:ph type="title"/>
          </p:nvPr>
        </p:nvSpPr>
        <p:spPr>
          <a:xfrm>
            <a:off x="228598" y="375751"/>
            <a:ext cx="11496803" cy="71292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262626"/>
              </a:buClr>
              <a:buSzPts val="2200"/>
              <a:buFont typeface="Century Gothic"/>
              <a:buNone/>
            </a:pPr>
            <a:r>
              <a:rPr lang="en-US" sz="3200" dirty="0"/>
              <a:t>    </a:t>
            </a:r>
            <a:r>
              <a:rPr lang="en-US" dirty="0"/>
              <a:t>Revealing Gaps</a:t>
            </a:r>
            <a:endParaRPr sz="3200" dirty="0"/>
          </a:p>
        </p:txBody>
      </p:sp>
      <p:sp>
        <p:nvSpPr>
          <p:cNvPr id="2" name="TextBox 1">
            <a:extLst>
              <a:ext uri="{FF2B5EF4-FFF2-40B4-BE49-F238E27FC236}">
                <a16:creationId xmlns:a16="http://schemas.microsoft.com/office/drawing/2014/main" id="{AAB1950F-851D-1EC6-E685-D6D9E1F4B076}"/>
              </a:ext>
            </a:extLst>
          </p:cNvPr>
          <p:cNvSpPr txBox="1"/>
          <p:nvPr/>
        </p:nvSpPr>
        <p:spPr>
          <a:xfrm>
            <a:off x="1271153" y="2358277"/>
            <a:ext cx="5054139" cy="255454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Group Discussion </a:t>
            </a:r>
          </a:p>
          <a:p>
            <a:endParaRPr lang="en-US" sz="3200" b="1" dirty="0"/>
          </a:p>
          <a:p>
            <a:pPr marL="457200" indent="-457200">
              <a:buFont typeface="Arial" panose="020B0604020202020204" pitchFamily="34" charset="0"/>
              <a:buChar char="•"/>
            </a:pPr>
            <a:r>
              <a:rPr lang="en-US" sz="3200" b="1" dirty="0"/>
              <a:t>Identify Hidden Gaps</a:t>
            </a:r>
          </a:p>
          <a:p>
            <a:endParaRPr lang="en-US" sz="3200" b="1" dirty="0"/>
          </a:p>
          <a:p>
            <a:pPr marL="457200" indent="-457200">
              <a:buFont typeface="Arial" panose="020B0604020202020204" pitchFamily="34" charset="0"/>
              <a:buChar char="•"/>
            </a:pPr>
            <a:r>
              <a:rPr lang="en-US" sz="3200" b="1" dirty="0"/>
              <a:t>Validate Priorities</a:t>
            </a:r>
          </a:p>
        </p:txBody>
      </p:sp>
      <p:pic>
        <p:nvPicPr>
          <p:cNvPr id="10" name="Picture 9" descr="A black binoculars with blue lenses&#10;&#10;AI-generated content may be incorrect.">
            <a:extLst>
              <a:ext uri="{FF2B5EF4-FFF2-40B4-BE49-F238E27FC236}">
                <a16:creationId xmlns:a16="http://schemas.microsoft.com/office/drawing/2014/main" id="{37409130-225B-98E7-AEA1-6FE241840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1423" y="1813470"/>
            <a:ext cx="5370715" cy="3848793"/>
          </a:xfrm>
          <a:prstGeom prst="rect">
            <a:avLst/>
          </a:prstGeom>
        </p:spPr>
      </p:pic>
    </p:spTree>
    <p:extLst>
      <p:ext uri="{BB962C8B-B14F-4D97-AF65-F5344CB8AC3E}">
        <p14:creationId xmlns:p14="http://schemas.microsoft.com/office/powerpoint/2010/main" val="36017163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11886</TotalTime>
  <Words>1809</Words>
  <Application>Microsoft Office PowerPoint</Application>
  <PresentationFormat>Widescreen</PresentationFormat>
  <Paragraphs>153</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Aptos</vt:lpstr>
      <vt:lpstr>Arial</vt:lpstr>
      <vt:lpstr>Calibri</vt:lpstr>
      <vt:lpstr>Century Gothic</vt:lpstr>
      <vt:lpstr>Proxima Nova</vt:lpstr>
      <vt:lpstr>Office Theme</vt:lpstr>
      <vt:lpstr>DCS 517 Understanding  Your District</vt:lpstr>
      <vt:lpstr>Learning Objectives</vt:lpstr>
      <vt:lpstr>Identifying and Meeting Unit Needs</vt:lpstr>
      <vt:lpstr>  Clarifying Vision and Goals  </vt:lpstr>
      <vt:lpstr>Identifying Gaps </vt:lpstr>
      <vt:lpstr>  Lists to Action </vt:lpstr>
      <vt:lpstr>Understanding Your District Survey</vt:lpstr>
      <vt:lpstr> Understanding Your District Survey  </vt:lpstr>
      <vt:lpstr>    Revealing Gaps</vt:lpstr>
      <vt:lpstr>Organizing Tasks and Assigning Roles</vt:lpstr>
      <vt:lpstr>Driving Forward </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Kresha Alvarado</dc:creator>
  <cp:lastModifiedBy>Kresha Alvarado</cp:lastModifiedBy>
  <cp:revision>37</cp:revision>
  <dcterms:created xsi:type="dcterms:W3CDTF">2025-02-10T18:13:23Z</dcterms:created>
  <dcterms:modified xsi:type="dcterms:W3CDTF">2025-12-11T00:15:26Z</dcterms:modified>
</cp:coreProperties>
</file>